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9" r:id="rId4"/>
    <p:sldId id="258" r:id="rId5"/>
    <p:sldId id="261" r:id="rId6"/>
    <p:sldId id="269" r:id="rId7"/>
    <p:sldId id="265" r:id="rId8"/>
    <p:sldId id="262" r:id="rId9"/>
    <p:sldId id="266" r:id="rId10"/>
    <p:sldId id="267" r:id="rId11"/>
    <p:sldId id="263" r:id="rId12"/>
    <p:sldId id="268"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4F4519-D04E-4DBA-B81D-286FDC4BB92C}">
          <p14:sldIdLst>
            <p14:sldId id="256"/>
          </p14:sldIdLst>
        </p14:section>
        <p14:section name="Background / Rationale" id="{9854598F-48B5-4A46-ACDD-F73752460979}">
          <p14:sldIdLst>
            <p14:sldId id="257"/>
            <p14:sldId id="259"/>
            <p14:sldId id="258"/>
          </p14:sldIdLst>
        </p14:section>
        <p14:section name="Aims" id="{38C7EFCF-D94F-4F20-83F1-E4BE5441B0CC}">
          <p14:sldIdLst>
            <p14:sldId id="261"/>
            <p14:sldId id="269"/>
          </p14:sldIdLst>
        </p14:section>
        <p14:section name="Aim 1" id="{232D1E3D-76A7-41A8-9C6B-F8FC8018B518}">
          <p14:sldIdLst>
            <p14:sldId id="265"/>
          </p14:sldIdLst>
        </p14:section>
        <p14:section name="Aim 2" id="{BA30B35C-10B9-40A8-B4B6-3AAD7AB49010}">
          <p14:sldIdLst>
            <p14:sldId id="262"/>
            <p14:sldId id="266"/>
          </p14:sldIdLst>
        </p14:section>
        <p14:section name="Aim 3" id="{34741C22-83A5-449F-8D5F-A4450B70194B}">
          <p14:sldIdLst>
            <p14:sldId id="267"/>
            <p14:sldId id="263"/>
          </p14:sldIdLst>
        </p14:section>
        <p14:section name="Payoff" id="{1F55C997-F418-4827-95A3-5738B27863AE}">
          <p14:sldIdLst>
            <p14:sldId id="268"/>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63" autoAdjust="0"/>
    <p:restoredTop sz="80680" autoAdjust="0"/>
  </p:normalViewPr>
  <p:slideViewPr>
    <p:cSldViewPr snapToGrid="0">
      <p:cViewPr varScale="1">
        <p:scale>
          <a:sx n="102" d="100"/>
          <a:sy n="102" d="100"/>
        </p:scale>
        <p:origin x="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946D87-5269-47FD-A848-C36507DBE83F}" type="datetimeFigureOut">
              <a:rPr lang="en-US" smtClean="0"/>
              <a:t>10/31/23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5CAE9-DAF4-4D97-913D-E8A4125ADDAD}" type="slidenum">
              <a:rPr lang="en-US" smtClean="0"/>
              <a:t>‹#›</a:t>
            </a:fld>
            <a:endParaRPr lang="en-US"/>
          </a:p>
        </p:txBody>
      </p:sp>
    </p:spTree>
    <p:extLst>
      <p:ext uri="{BB962C8B-B14F-4D97-AF65-F5344CB8AC3E}">
        <p14:creationId xmlns:p14="http://schemas.microsoft.com/office/powerpoint/2010/main" val="287344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a:t>
            </a:fld>
            <a:endParaRPr lang="en-US"/>
          </a:p>
        </p:txBody>
      </p:sp>
    </p:spTree>
    <p:extLst>
      <p:ext uri="{BB962C8B-B14F-4D97-AF65-F5344CB8AC3E}">
        <p14:creationId xmlns:p14="http://schemas.microsoft.com/office/powerpoint/2010/main" val="1694560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 we don’t just want to focus on identifying more patients who would have a blood gas CO2 over 45 mmHg if it were checked… we want to identify the patients who have and are going to continue to have clinically important respiratory failure and, ideally, those who will benefit from known therapies. </a:t>
            </a:r>
          </a:p>
        </p:txBody>
      </p:sp>
      <p:sp>
        <p:nvSpPr>
          <p:cNvPr id="4" name="Slide Number Placeholder 3"/>
          <p:cNvSpPr>
            <a:spLocks noGrp="1"/>
          </p:cNvSpPr>
          <p:nvPr>
            <p:ph type="sldNum" sz="quarter" idx="5"/>
          </p:nvPr>
        </p:nvSpPr>
        <p:spPr/>
        <p:txBody>
          <a:bodyPr/>
          <a:lstStyle/>
          <a:p>
            <a:fld id="{A6D5CAE9-DAF4-4D97-913D-E8A4125ADDAD}" type="slidenum">
              <a:rPr lang="en-US" smtClean="0"/>
              <a:t>10</a:t>
            </a:fld>
            <a:endParaRPr lang="en-US"/>
          </a:p>
        </p:txBody>
      </p:sp>
    </p:spTree>
    <p:extLst>
      <p:ext uri="{BB962C8B-B14F-4D97-AF65-F5344CB8AC3E}">
        <p14:creationId xmlns:p14="http://schemas.microsoft.com/office/powerpoint/2010/main" val="3642267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171450" indent="-171450">
              <a:buFont typeface="Wingdings" pitchFamily="2" charset="2"/>
              <a:buChar char="è"/>
            </a:pPr>
            <a:endParaRPr lang="en-US" dirty="0"/>
          </a:p>
          <a:p>
            <a:r>
              <a:rPr lang="en-US" dirty="0"/>
              <a:t>Threats to validity: </a:t>
            </a:r>
          </a:p>
          <a:p>
            <a:pPr lvl="1"/>
            <a:r>
              <a:rPr lang="en-US" dirty="0"/>
              <a:t>Is it the hypercapnia risk, per-se? (negative controls)</a:t>
            </a:r>
          </a:p>
          <a:p>
            <a:pPr lvl="1"/>
            <a:r>
              <a:rPr lang="en-US" dirty="0"/>
              <a:t>Risk might be ameliorated by treatment</a:t>
            </a:r>
          </a:p>
          <a:p>
            <a:pPr lvl="1"/>
            <a:r>
              <a:rPr lang="en-US" dirty="0"/>
              <a:t>Risk among patients with hypercapnia is not binary [</a:t>
            </a:r>
            <a:r>
              <a:rPr lang="en-US" dirty="0" err="1"/>
              <a:t>ie</a:t>
            </a:r>
            <a:r>
              <a:rPr lang="en-US" dirty="0"/>
              <a:t> risk PaCO2=90 &gt;&gt;&gt; 50]</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Other relevant data: sources of variation in probability of obtaining ABG or VBG, referral to sleep</a:t>
            </a:r>
          </a:p>
          <a:p>
            <a:pPr lvl="1"/>
            <a:endParaRPr lang="en-US" dirty="0"/>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11</a:t>
            </a:fld>
            <a:endParaRPr lang="en-US"/>
          </a:p>
        </p:txBody>
      </p:sp>
    </p:spTree>
    <p:extLst>
      <p:ext uri="{BB962C8B-B14F-4D97-AF65-F5344CB8AC3E}">
        <p14:creationId xmlns:p14="http://schemas.microsoft.com/office/powerpoint/2010/main" val="1929637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update this</a:t>
            </a:r>
          </a:p>
        </p:txBody>
      </p:sp>
      <p:sp>
        <p:nvSpPr>
          <p:cNvPr id="4" name="Slide Number Placeholder 3"/>
          <p:cNvSpPr>
            <a:spLocks noGrp="1"/>
          </p:cNvSpPr>
          <p:nvPr>
            <p:ph type="sldNum" sz="quarter" idx="5"/>
          </p:nvPr>
        </p:nvSpPr>
        <p:spPr/>
        <p:txBody>
          <a:bodyPr/>
          <a:lstStyle/>
          <a:p>
            <a:fld id="{A6D5CAE9-DAF4-4D97-913D-E8A4125ADDAD}" type="slidenum">
              <a:rPr lang="en-US" smtClean="0"/>
              <a:t>12</a:t>
            </a:fld>
            <a:endParaRPr lang="en-US"/>
          </a:p>
        </p:txBody>
      </p:sp>
    </p:spTree>
    <p:extLst>
      <p:ext uri="{BB962C8B-B14F-4D97-AF65-F5344CB8AC3E}">
        <p14:creationId xmlns:p14="http://schemas.microsoft.com/office/powerpoint/2010/main" val="107316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13</a:t>
            </a:fld>
            <a:endParaRPr lang="en-US"/>
          </a:p>
        </p:txBody>
      </p:sp>
    </p:spTree>
    <p:extLst>
      <p:ext uri="{BB962C8B-B14F-4D97-AF65-F5344CB8AC3E}">
        <p14:creationId xmlns:p14="http://schemas.microsoft.com/office/powerpoint/2010/main" val="344010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purposes to the respiratory system: get enough oxygen to the blood, and get enough CO2 out of the blood. </a:t>
            </a:r>
          </a:p>
        </p:txBody>
      </p:sp>
      <p:sp>
        <p:nvSpPr>
          <p:cNvPr id="4" name="Slide Number Placeholder 3"/>
          <p:cNvSpPr>
            <a:spLocks noGrp="1"/>
          </p:cNvSpPr>
          <p:nvPr>
            <p:ph type="sldNum" sz="quarter" idx="5"/>
          </p:nvPr>
        </p:nvSpPr>
        <p:spPr/>
        <p:txBody>
          <a:bodyPr/>
          <a:lstStyle/>
          <a:p>
            <a:fld id="{A6D5CAE9-DAF4-4D97-913D-E8A4125ADDAD}" type="slidenum">
              <a:rPr lang="en-US" smtClean="0"/>
              <a:t>2</a:t>
            </a:fld>
            <a:endParaRPr lang="en-US"/>
          </a:p>
        </p:txBody>
      </p:sp>
    </p:spTree>
    <p:extLst>
      <p:ext uri="{BB962C8B-B14F-4D97-AF65-F5344CB8AC3E}">
        <p14:creationId xmlns:p14="http://schemas.microsoft.com/office/powerpoint/2010/main" val="3527517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solidFill>
                  <a:srgbClr val="333333"/>
                </a:solidFill>
                <a:effectLst/>
                <a:latin typeface="Guardian TextSans Web"/>
              </a:rPr>
              <a:t>JAMA. </a:t>
            </a:r>
            <a:r>
              <a:rPr lang="en-US" b="0" i="0" dirty="0">
                <a:solidFill>
                  <a:srgbClr val="333333"/>
                </a:solidFill>
                <a:effectLst/>
                <a:latin typeface="Guardian TextSans Web"/>
              </a:rPr>
              <a:t>2020;323(5):455-465. doi:10.1001/jama.2019.22343</a:t>
            </a:r>
          </a:p>
          <a:p>
            <a:endParaRPr lang="en-US" b="0" i="0" dirty="0">
              <a:solidFill>
                <a:srgbClr val="333333"/>
              </a:solidFill>
              <a:effectLst/>
              <a:latin typeface="Guardian TextSans Web"/>
            </a:endParaRPr>
          </a:p>
          <a:p>
            <a:r>
              <a:rPr lang="en-US" b="0" i="0" dirty="0">
                <a:solidFill>
                  <a:srgbClr val="333333"/>
                </a:solidFill>
                <a:effectLst/>
                <a:latin typeface="Guardian TextSans Web"/>
              </a:rPr>
              <a:t>Cirrhosis: https://</a:t>
            </a:r>
            <a:r>
              <a:rPr lang="en-US" b="0" i="0" dirty="0" err="1">
                <a:solidFill>
                  <a:srgbClr val="333333"/>
                </a:solidFill>
                <a:effectLst/>
                <a:latin typeface="Guardian TextSans Web"/>
              </a:rPr>
              <a:t>www.ncbi.nlm.nih.gov</a:t>
            </a:r>
            <a:r>
              <a:rPr lang="en-US" b="0" i="0" dirty="0">
                <a:solidFill>
                  <a:srgbClr val="333333"/>
                </a:solidFill>
                <a:effectLst/>
                <a:latin typeface="Guardian TextSans Web"/>
              </a:rPr>
              <a:t>/</a:t>
            </a:r>
            <a:r>
              <a:rPr lang="en-US" b="0" i="0" dirty="0" err="1">
                <a:solidFill>
                  <a:srgbClr val="333333"/>
                </a:solidFill>
                <a:effectLst/>
                <a:latin typeface="Guardian TextSans Web"/>
              </a:rPr>
              <a:t>pmc</a:t>
            </a:r>
            <a:r>
              <a:rPr lang="en-US" b="0" i="0" dirty="0">
                <a:solidFill>
                  <a:srgbClr val="333333"/>
                </a:solidFill>
                <a:effectLst/>
                <a:latin typeface="Guardian TextSans Web"/>
              </a:rPr>
              <a:t>/articles/PMC7026710/</a:t>
            </a:r>
          </a:p>
          <a:p>
            <a:endParaRPr lang="en-US" b="0" i="0" dirty="0">
              <a:solidFill>
                <a:srgbClr val="333333"/>
              </a:solidFill>
              <a:effectLst/>
              <a:latin typeface="Guardian TextSans Web"/>
            </a:endParaRPr>
          </a:p>
          <a:p>
            <a:r>
              <a:rPr lang="en-US" b="0" i="0" dirty="0">
                <a:solidFill>
                  <a:srgbClr val="333333"/>
                </a:solidFill>
                <a:effectLst/>
                <a:latin typeface="Guardian TextSans Web"/>
              </a:rPr>
              <a:t>US: </a:t>
            </a:r>
            <a:r>
              <a:rPr lang="en-US" dirty="0">
                <a:effectLst/>
                <a:latin typeface="Times New Roman" panose="02020603050405020304" pitchFamily="18" charset="0"/>
              </a:rPr>
              <a:t>33·2  (HCV) + 26·5  (EtOH) + 10·3 (NASH) + 24·9 (Other) = 94.9 per 100,000 prevalence in the US </a:t>
            </a:r>
          </a:p>
          <a:p>
            <a:endParaRPr lang="en-US" dirty="0">
              <a:effectLst/>
              <a:latin typeface="Times New Roman" panose="02020603050405020304" pitchFamily="18" charset="0"/>
            </a:endParaRPr>
          </a:p>
          <a:p>
            <a:r>
              <a:rPr lang="en-US" b="0" i="0" dirty="0">
                <a:solidFill>
                  <a:srgbClr val="E8EAED"/>
                </a:solidFill>
                <a:effectLst/>
                <a:latin typeface="Google Sans"/>
              </a:rPr>
              <a:t>Patients with decompensated cirrhosis have a worse prognosis than do those with compensated cirrhosis; the average survival without transplantation is </a:t>
            </a:r>
            <a:r>
              <a:rPr lang="en-US" b="0" i="0" dirty="0">
                <a:solidFill>
                  <a:srgbClr val="E2EEFF"/>
                </a:solidFill>
                <a:effectLst/>
                <a:latin typeface="Google Sans"/>
              </a:rPr>
              <a:t>approximately two years</a:t>
            </a:r>
            <a:r>
              <a:rPr lang="en-US" b="0" i="0" dirty="0">
                <a:solidFill>
                  <a:srgbClr val="E8EAED"/>
                </a:solidFill>
                <a:effectLst/>
                <a:latin typeface="Google Sans"/>
              </a:rPr>
              <a:t> [13,14]</a:t>
            </a:r>
            <a:endParaRPr lang="en-US" dirty="0">
              <a:effectLst/>
              <a:latin typeface="Times New Roman" panose="02020603050405020304" pitchFamily="18" charset="0"/>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endParaRPr lang="en-US" b="0" i="0" dirty="0">
              <a:solidFill>
                <a:srgbClr val="333333"/>
              </a:solidFill>
              <a:effectLst/>
              <a:latin typeface="Guardian TextSans Web"/>
            </a:endParaRPr>
          </a:p>
          <a:p>
            <a:r>
              <a:rPr lang="en-US" dirty="0"/>
              <a:t>Comparison seems apt, as you could think of hypercapnic </a:t>
            </a:r>
            <a:r>
              <a:rPr lang="en-US" dirty="0" err="1"/>
              <a:t>respiratoyr</a:t>
            </a:r>
            <a:r>
              <a:rPr lang="en-US" dirty="0"/>
              <a:t> failure as decompensated ventilation </a:t>
            </a:r>
          </a:p>
        </p:txBody>
      </p:sp>
      <p:sp>
        <p:nvSpPr>
          <p:cNvPr id="4" name="Slide Number Placeholder 3"/>
          <p:cNvSpPr>
            <a:spLocks noGrp="1"/>
          </p:cNvSpPr>
          <p:nvPr>
            <p:ph type="sldNum" sz="quarter" idx="5"/>
          </p:nvPr>
        </p:nvSpPr>
        <p:spPr/>
        <p:txBody>
          <a:bodyPr/>
          <a:lstStyle/>
          <a:p>
            <a:fld id="{A6D5CAE9-DAF4-4D97-913D-E8A4125ADDAD}" type="slidenum">
              <a:rPr lang="en-US" smtClean="0"/>
              <a:t>3</a:t>
            </a:fld>
            <a:endParaRPr lang="en-US"/>
          </a:p>
        </p:txBody>
      </p:sp>
    </p:spTree>
    <p:extLst>
      <p:ext uri="{BB962C8B-B14F-4D97-AF65-F5344CB8AC3E}">
        <p14:creationId xmlns:p14="http://schemas.microsoft.com/office/powerpoint/2010/main" val="630103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 survival rates https://seer.cancer.gov/statistics-network/explorer/application.html?site=47&amp;data_type=4&amp;graph_type=6&amp;compareBy=sex&amp;chk_sex_1=1&amp;chk_sex_3=3&amp;chk_sex_2=2&amp;race=1&amp;age_range=1&amp;stage=101&amp;advopt_precision=1&amp;advopt_show_ci=on&amp;hdn_view=0&amp;advopt_show_apc=on&amp;advopt_display=2#resultsRegion0</a:t>
            </a:r>
            <a:endParaRPr lang="en-US" b="1" dirty="0"/>
          </a:p>
          <a:p>
            <a:endParaRPr lang="en-US" b="1" dirty="0"/>
          </a:p>
          <a:p>
            <a:r>
              <a:rPr lang="en-US" b="1" dirty="0"/>
              <a:t>Roughly age normalized</a:t>
            </a:r>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4</a:t>
            </a:fld>
            <a:endParaRPr lang="en-US"/>
          </a:p>
        </p:txBody>
      </p:sp>
    </p:spTree>
    <p:extLst>
      <p:ext uri="{BB962C8B-B14F-4D97-AF65-F5344CB8AC3E}">
        <p14:creationId xmlns:p14="http://schemas.microsoft.com/office/powerpoint/2010/main" val="3916352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95% Agreement with PaCO2: +/- 6 mmHg, Bias +0.1 mmHg  </a:t>
            </a:r>
          </a:p>
          <a:p>
            <a:pPr lvl="1"/>
            <a:r>
              <a:rPr lang="en-US" dirty="0"/>
              <a:t>Conway et al. Thorax 2019. SRMA 44 Studies (n=1786) </a:t>
            </a:r>
          </a:p>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5</a:t>
            </a:fld>
            <a:endParaRPr lang="en-US"/>
          </a:p>
        </p:txBody>
      </p:sp>
    </p:spTree>
    <p:extLst>
      <p:ext uri="{BB962C8B-B14F-4D97-AF65-F5344CB8AC3E}">
        <p14:creationId xmlns:p14="http://schemas.microsoft.com/office/powerpoint/2010/main" val="234355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6</a:t>
            </a:fld>
            <a:endParaRPr lang="en-US"/>
          </a:p>
        </p:txBody>
      </p:sp>
    </p:spTree>
    <p:extLst>
      <p:ext uri="{BB962C8B-B14F-4D97-AF65-F5344CB8AC3E}">
        <p14:creationId xmlns:p14="http://schemas.microsoft.com/office/powerpoint/2010/main" val="373970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7</a:t>
            </a:fld>
            <a:endParaRPr lang="en-US"/>
          </a:p>
        </p:txBody>
      </p:sp>
    </p:spTree>
    <p:extLst>
      <p:ext uri="{BB962C8B-B14F-4D97-AF65-F5344CB8AC3E}">
        <p14:creationId xmlns:p14="http://schemas.microsoft.com/office/powerpoint/2010/main" val="2757168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8</a:t>
            </a:fld>
            <a:endParaRPr lang="en-US"/>
          </a:p>
        </p:txBody>
      </p:sp>
    </p:spTree>
    <p:extLst>
      <p:ext uri="{BB962C8B-B14F-4D97-AF65-F5344CB8AC3E}">
        <p14:creationId xmlns:p14="http://schemas.microsoft.com/office/powerpoint/2010/main" val="743387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D5CAE9-DAF4-4D97-913D-E8A4125ADDAD}" type="slidenum">
              <a:rPr lang="en-US" smtClean="0"/>
              <a:t>9</a:t>
            </a:fld>
            <a:endParaRPr lang="en-US"/>
          </a:p>
        </p:txBody>
      </p:sp>
    </p:spTree>
    <p:extLst>
      <p:ext uri="{BB962C8B-B14F-4D97-AF65-F5344CB8AC3E}">
        <p14:creationId xmlns:p14="http://schemas.microsoft.com/office/powerpoint/2010/main" val="311240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179B-3622-8CEB-AA32-EB354EE11E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CA7D5-41B0-FFCF-C37C-5246D3A0F5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F80AD55-DF5C-9735-12EC-D5883B93C13E}"/>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85358B13-7F5C-5718-07A3-E0E3265C9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4F438-906F-B13F-4D25-D623917EBDAE}"/>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584283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9DF2-7FD2-C077-E8F4-D1182F7163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539961-AB0B-6872-ED19-E558FD5C1F6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A7E26-F2C9-44F2-ABD5-82C62032CB0F}"/>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338FC827-5059-C33D-A9A5-0B210625E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711E3A-3136-543B-0FD0-3992F0174708}"/>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3507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B70279-16B0-582F-2E2C-5171F0E53B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638EF9-450C-7DB2-2E99-081EEE667C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2C2C3E-273C-66DE-4BA8-4D98F35B377A}"/>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DC530D93-231E-1177-E331-C8A1FE3EE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0671C-5487-579C-C90D-313BC24C9E2B}"/>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03154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7A02-EC8B-4216-CFA4-F5B5722B9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EFA37D-AAFE-EC5E-2770-D704C2D68B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A45B5-AADD-7A3E-D754-7CE16A2B57AE}"/>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F915DB79-999E-20BF-C16C-BD1D0CDA3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484C4-BB3B-1DAF-55C4-72F26E495823}"/>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190880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5C24D-326E-7961-A159-F0364323F1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7B02F2-99BE-6A2F-3728-EABAC8ACF5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61F917-98AA-2A6D-35F7-07FC687D2004}"/>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65AC7EEE-65A1-6AE6-83FF-1FD3F6851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117A3-23E9-2617-3696-F1C025A1322A}"/>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3228977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E7B4-8B99-0318-6409-585834C17B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75A364-6777-C6C3-2C9D-5584366919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979FF3-D27B-27DE-F64A-EE8CFD93D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E894B6-E58C-5334-6B68-D5F49634AE5F}"/>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6" name="Footer Placeholder 5">
            <a:extLst>
              <a:ext uri="{FF2B5EF4-FFF2-40B4-BE49-F238E27FC236}">
                <a16:creationId xmlns:a16="http://schemas.microsoft.com/office/drawing/2014/main" id="{CD1B8322-E5B0-809F-F42C-11EDD6AD3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68099B-1DF2-2515-4C27-AA744983A92F}"/>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252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75DEC-6C06-F5EC-F096-39C47E84D4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CE3D82-C040-6760-84B6-8C61C90B3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65B21F-5B1B-64F5-B240-AAE464FCAE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3E00F8-74FC-0974-2A8E-356C05244B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AD6C84-501D-1E86-F1B3-59C97F33E2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5B1812-EC6D-812B-7806-397A10F8F06C}"/>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8" name="Footer Placeholder 7">
            <a:extLst>
              <a:ext uri="{FF2B5EF4-FFF2-40B4-BE49-F238E27FC236}">
                <a16:creationId xmlns:a16="http://schemas.microsoft.com/office/drawing/2014/main" id="{79F5FBB5-61CD-3E30-7A39-E21D3035F7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0287B7-62F0-3F2A-E64F-A8991B7AAFCC}"/>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740595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E97-E3CE-F331-6754-0B72C087D5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D5A303-899B-A7D2-3D9B-201FD24CC3B1}"/>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4" name="Footer Placeholder 3">
            <a:extLst>
              <a:ext uri="{FF2B5EF4-FFF2-40B4-BE49-F238E27FC236}">
                <a16:creationId xmlns:a16="http://schemas.microsoft.com/office/drawing/2014/main" id="{C3DDF1C1-D794-8AC2-C79B-AF9605F35B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A3872-D569-9B7F-1F49-EC2F8CDBD3A1}"/>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807607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8E26EC-F573-F9AF-8D7E-56EB6AA8F7B9}"/>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3" name="Footer Placeholder 2">
            <a:extLst>
              <a:ext uri="{FF2B5EF4-FFF2-40B4-BE49-F238E27FC236}">
                <a16:creationId xmlns:a16="http://schemas.microsoft.com/office/drawing/2014/main" id="{55FB3A3B-04C5-C207-EBC7-19D83A38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13218-D6C2-AB1C-BA0D-7EDE589372B9}"/>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414375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53FB3-E898-DB9F-7AE3-53DB0F771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F0FD3A-2A36-D47B-7745-21A0BBC142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EE51C9-D8A7-6DE8-6467-265C004778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7E9D8F-3C1B-10FB-579A-FE10163396CF}"/>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6" name="Footer Placeholder 5">
            <a:extLst>
              <a:ext uri="{FF2B5EF4-FFF2-40B4-BE49-F238E27FC236}">
                <a16:creationId xmlns:a16="http://schemas.microsoft.com/office/drawing/2014/main" id="{D4479156-62A1-A567-9EDA-5D930964A5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14C737-4736-FAB5-E5C7-09CCCB624356}"/>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87075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E134-8475-3B15-D117-816F831A17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9EA7DB-D4F6-8A6F-01C3-10BB4A299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8117A-2561-CDB6-805A-63EB49E68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FF4833-79F5-6D59-4FD3-A80C75F0D6B6}"/>
              </a:ext>
            </a:extLst>
          </p:cNvPr>
          <p:cNvSpPr>
            <a:spLocks noGrp="1"/>
          </p:cNvSpPr>
          <p:nvPr>
            <p:ph type="dt" sz="half" idx="10"/>
          </p:nvPr>
        </p:nvSpPr>
        <p:spPr/>
        <p:txBody>
          <a:bodyPr/>
          <a:lstStyle/>
          <a:p>
            <a:fld id="{497F49A8-4365-40CD-92C3-20D63100E4F8}" type="datetimeFigureOut">
              <a:rPr lang="en-US" smtClean="0"/>
              <a:t>10/31/23</a:t>
            </a:fld>
            <a:endParaRPr lang="en-US"/>
          </a:p>
        </p:txBody>
      </p:sp>
      <p:sp>
        <p:nvSpPr>
          <p:cNvPr id="6" name="Footer Placeholder 5">
            <a:extLst>
              <a:ext uri="{FF2B5EF4-FFF2-40B4-BE49-F238E27FC236}">
                <a16:creationId xmlns:a16="http://schemas.microsoft.com/office/drawing/2014/main" id="{2AA171A7-F0C4-5D55-19C5-CDCE92D83C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D9D38-7DBB-4E59-E2FE-7DA7663DD770}"/>
              </a:ext>
            </a:extLst>
          </p:cNvPr>
          <p:cNvSpPr>
            <a:spLocks noGrp="1"/>
          </p:cNvSpPr>
          <p:nvPr>
            <p:ph type="sldNum" sz="quarter" idx="12"/>
          </p:nvPr>
        </p:nvSpPr>
        <p:spPr/>
        <p:txBody>
          <a:bodyPr/>
          <a:lstStyle/>
          <a:p>
            <a:fld id="{B8BA97FA-0148-46AD-978E-39B12847E064}" type="slidenum">
              <a:rPr lang="en-US" smtClean="0"/>
              <a:t>‹#›</a:t>
            </a:fld>
            <a:endParaRPr lang="en-US"/>
          </a:p>
        </p:txBody>
      </p:sp>
    </p:spTree>
    <p:extLst>
      <p:ext uri="{BB962C8B-B14F-4D97-AF65-F5344CB8AC3E}">
        <p14:creationId xmlns:p14="http://schemas.microsoft.com/office/powerpoint/2010/main" val="27981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36DE74-223F-1A75-DBA7-AA3C539F22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E43D6-7371-2FDC-0468-8592A7683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FAA34-8911-9B81-B76D-9FCF18973E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F49A8-4365-40CD-92C3-20D63100E4F8}" type="datetimeFigureOut">
              <a:rPr lang="en-US" smtClean="0"/>
              <a:t>10/31/23</a:t>
            </a:fld>
            <a:endParaRPr lang="en-US"/>
          </a:p>
        </p:txBody>
      </p:sp>
      <p:sp>
        <p:nvSpPr>
          <p:cNvPr id="5" name="Footer Placeholder 4">
            <a:extLst>
              <a:ext uri="{FF2B5EF4-FFF2-40B4-BE49-F238E27FC236}">
                <a16:creationId xmlns:a16="http://schemas.microsoft.com/office/drawing/2014/main" id="{FFF838F1-FB98-DED1-43B5-F0EBDBA82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776E23-FFBB-A41B-1205-125AFC8856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97FA-0148-46AD-978E-39B12847E064}" type="slidenum">
              <a:rPr lang="en-US" smtClean="0"/>
              <a:t>‹#›</a:t>
            </a:fld>
            <a:endParaRPr lang="en-US"/>
          </a:p>
        </p:txBody>
      </p:sp>
    </p:spTree>
    <p:extLst>
      <p:ext uri="{BB962C8B-B14F-4D97-AF65-F5344CB8AC3E}">
        <p14:creationId xmlns:p14="http://schemas.microsoft.com/office/powerpoint/2010/main" val="3299862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tiff"/><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14E8C-F87D-A199-600A-0E05DC434642}"/>
              </a:ext>
            </a:extLst>
          </p:cNvPr>
          <p:cNvSpPr>
            <a:spLocks noGrp="1"/>
          </p:cNvSpPr>
          <p:nvPr>
            <p:ph type="ctrTitle"/>
          </p:nvPr>
        </p:nvSpPr>
        <p:spPr/>
        <p:txBody>
          <a:bodyPr>
            <a:normAutofit fontScale="90000"/>
          </a:bodyPr>
          <a:lstStyle/>
          <a:p>
            <a:r>
              <a:rPr lang="en-US" i="0" dirty="0">
                <a:solidFill>
                  <a:srgbClr val="242424"/>
                </a:solidFill>
                <a:effectLst/>
              </a:rPr>
              <a:t>Improved Recognition of Inpatient Hypercapnic Respiratory Failure </a:t>
            </a:r>
            <a:endParaRPr lang="en-US" dirty="0"/>
          </a:p>
        </p:txBody>
      </p:sp>
      <p:sp>
        <p:nvSpPr>
          <p:cNvPr id="3" name="Subtitle 2">
            <a:extLst>
              <a:ext uri="{FF2B5EF4-FFF2-40B4-BE49-F238E27FC236}">
                <a16:creationId xmlns:a16="http://schemas.microsoft.com/office/drawing/2014/main" id="{6CE94EF8-4915-17F8-19B6-E6E84AA1BC1C}"/>
              </a:ext>
            </a:extLst>
          </p:cNvPr>
          <p:cNvSpPr>
            <a:spLocks noGrp="1"/>
          </p:cNvSpPr>
          <p:nvPr>
            <p:ph type="subTitle" idx="1"/>
          </p:nvPr>
        </p:nvSpPr>
        <p:spPr>
          <a:xfrm>
            <a:off x="1524000" y="3602038"/>
            <a:ext cx="9144000" cy="3100420"/>
          </a:xfrm>
        </p:spPr>
        <p:txBody>
          <a:bodyPr>
            <a:normAutofit fontScale="77500" lnSpcReduction="20000"/>
          </a:bodyPr>
          <a:lstStyle/>
          <a:p>
            <a:r>
              <a:rPr lang="en-US" dirty="0"/>
              <a:t>Brian Locke, MD </a:t>
            </a:r>
          </a:p>
          <a:p>
            <a:r>
              <a:rPr lang="en-US" dirty="0"/>
              <a:t>T32 Fellow</a:t>
            </a:r>
          </a:p>
          <a:p>
            <a:r>
              <a:rPr lang="en-US" dirty="0"/>
              <a:t>Division of Pulmonary, Critical Care, and Occupational Pulmonary Medicine</a:t>
            </a:r>
          </a:p>
          <a:p>
            <a:r>
              <a:rPr lang="en-US" dirty="0"/>
              <a:t>Department of Internal Medicine </a:t>
            </a:r>
          </a:p>
          <a:p>
            <a:r>
              <a:rPr lang="en-US" dirty="0"/>
              <a:t>University of Utah School of Medicine</a:t>
            </a:r>
          </a:p>
          <a:p>
            <a:endParaRPr lang="en-US" dirty="0"/>
          </a:p>
          <a:p>
            <a:r>
              <a:rPr lang="en-US" dirty="0"/>
              <a:t>This research was supported by the National Institutes of Health under Ruth L. </a:t>
            </a:r>
            <a:r>
              <a:rPr lang="en-US" dirty="0" err="1"/>
              <a:t>Kirschstein</a:t>
            </a:r>
            <a:r>
              <a:rPr lang="en-US" dirty="0"/>
              <a:t> National Research Service Award 5T32HL105321 from the NIH </a:t>
            </a:r>
          </a:p>
          <a:p>
            <a:r>
              <a:rPr lang="en-US" dirty="0"/>
              <a:t>and The American Thoracic Society through the Academic Sleep and Pulmonary Integrated Research/Clinical Fellowship (ASPIRE) Program </a:t>
            </a:r>
          </a:p>
          <a:p>
            <a:endParaRPr lang="en-US" dirty="0"/>
          </a:p>
        </p:txBody>
      </p:sp>
    </p:spTree>
    <p:extLst>
      <p:ext uri="{BB962C8B-B14F-4D97-AF65-F5344CB8AC3E}">
        <p14:creationId xmlns:p14="http://schemas.microsoft.com/office/powerpoint/2010/main" val="183405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Estimate the potential impact of early &amp; reliable identification</a:t>
            </a:r>
          </a:p>
        </p:txBody>
      </p:sp>
      <p:sp>
        <p:nvSpPr>
          <p:cNvPr id="3" name="Content Placeholder 2">
            <a:extLst>
              <a:ext uri="{FF2B5EF4-FFF2-40B4-BE49-F238E27FC236}">
                <a16:creationId xmlns:a16="http://schemas.microsoft.com/office/drawing/2014/main" id="{CAC66294-2250-8E1A-6185-F4BA8551012F}"/>
              </a:ext>
            </a:extLst>
          </p:cNvPr>
          <p:cNvSpPr>
            <a:spLocks noGrp="1"/>
          </p:cNvSpPr>
          <p:nvPr>
            <p:ph idx="1"/>
          </p:nvPr>
        </p:nvSpPr>
        <p:spPr>
          <a:xfrm>
            <a:off x="505326" y="1825625"/>
            <a:ext cx="7375358" cy="4351338"/>
          </a:xfrm>
        </p:spPr>
        <p:txBody>
          <a:bodyPr>
            <a:normAutofit/>
          </a:bodyPr>
          <a:lstStyle/>
          <a:p>
            <a:r>
              <a:rPr lang="en-US" dirty="0"/>
              <a:t>Might clinicians already identify intervenable cases? </a:t>
            </a:r>
          </a:p>
          <a:p>
            <a:r>
              <a:rPr lang="en-US" dirty="0"/>
              <a:t>PaCO2 is an imperfect reference standard for what we care about: future harm</a:t>
            </a:r>
          </a:p>
          <a:p>
            <a:r>
              <a:rPr lang="en-US" u="sng" dirty="0"/>
              <a:t>Hypothesis: </a:t>
            </a:r>
            <a:r>
              <a:rPr lang="en-US" dirty="0"/>
              <a:t>Patients predicted to have had hypercapnia that was not recognized have a similar or excess risk of subsequent readmission as those identified  (by blood gas and/or ICD code)</a:t>
            </a:r>
          </a:p>
          <a:p>
            <a:pPr lvl="1"/>
            <a:endParaRPr lang="en-US" dirty="0"/>
          </a:p>
          <a:p>
            <a:endParaRPr lang="en-US" dirty="0"/>
          </a:p>
        </p:txBody>
      </p:sp>
      <p:pic>
        <p:nvPicPr>
          <p:cNvPr id="1026" name="Picture 2" descr="Heterogeneity of cancer progression. The arrow labeled “fast” represents a fast-growing cancer, one that quickly leads to symptoms and to death. The arrow labeled “slow” represents a slow-growing cancer, one that leads to symptoms and death but only after many years. The arrow labeled “very slow” represents a cancer that never causes problems because the patient will die of some other cause before the cancer is large enough to produce symptoms. The arrow labeled “nonprogressive” represents cellular abnormalities that meet the pathological definition of cancer but never grow to cause symptoms—Alternatively, they may grow and then regress (dotted line). (Figure 1 was previously supplied by the authors to Wikipedia.)">
            <a:extLst>
              <a:ext uri="{FF2B5EF4-FFF2-40B4-BE49-F238E27FC236}">
                <a16:creationId xmlns:a16="http://schemas.microsoft.com/office/drawing/2014/main" id="{D9D4D996-732E-41C2-7E22-7BC54785C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456" y="2765328"/>
            <a:ext cx="3887159" cy="171184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4FAF736F-EA7C-F52E-2DF3-280EAA048A7B}"/>
              </a:ext>
            </a:extLst>
          </p:cNvPr>
          <p:cNvSpPr txBox="1">
            <a:spLocks/>
          </p:cNvSpPr>
          <p:nvPr/>
        </p:nvSpPr>
        <p:spPr>
          <a:xfrm>
            <a:off x="8462210" y="2488620"/>
            <a:ext cx="3569536" cy="52836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Analogy to Cancer Screening</a:t>
            </a:r>
          </a:p>
        </p:txBody>
      </p:sp>
      <p:sp>
        <p:nvSpPr>
          <p:cNvPr id="8" name="TextBox 7">
            <a:extLst>
              <a:ext uri="{FF2B5EF4-FFF2-40B4-BE49-F238E27FC236}">
                <a16:creationId xmlns:a16="http://schemas.microsoft.com/office/drawing/2014/main" id="{71C05D82-C389-026B-F8BC-1C2822DF81B4}"/>
              </a:ext>
            </a:extLst>
          </p:cNvPr>
          <p:cNvSpPr txBox="1"/>
          <p:nvPr/>
        </p:nvSpPr>
        <p:spPr>
          <a:xfrm>
            <a:off x="7975661" y="4411565"/>
            <a:ext cx="4240964" cy="1200329"/>
          </a:xfrm>
          <a:prstGeom prst="rect">
            <a:avLst/>
          </a:prstGeom>
          <a:noFill/>
        </p:spPr>
        <p:txBody>
          <a:bodyPr wrap="square">
            <a:spAutoFit/>
          </a:bodyPr>
          <a:lstStyle/>
          <a:p>
            <a:r>
              <a:rPr lang="en-US" b="0" i="0" dirty="0">
                <a:solidFill>
                  <a:srgbClr val="242424"/>
                </a:solidFill>
                <a:effectLst/>
                <a:latin typeface="source-serif-pro"/>
              </a:rPr>
              <a:t>The </a:t>
            </a:r>
            <a:r>
              <a:rPr lang="en-US" dirty="0">
                <a:solidFill>
                  <a:srgbClr val="242424"/>
                </a:solidFill>
                <a:latin typeface="source-serif-pro"/>
              </a:rPr>
              <a:t>diagnostic barnyard ‘fence’</a:t>
            </a:r>
            <a:r>
              <a:rPr lang="en-US" b="0" i="0" dirty="0">
                <a:solidFill>
                  <a:srgbClr val="242424"/>
                </a:solidFill>
                <a:effectLst/>
                <a:latin typeface="source-serif-pro"/>
              </a:rPr>
              <a:t>: </a:t>
            </a:r>
          </a:p>
          <a:p>
            <a:pPr marL="285750" indent="-285750">
              <a:buFont typeface="Arial" panose="020B0604020202020204" pitchFamily="34" charset="0"/>
              <a:buChar char="•"/>
            </a:pPr>
            <a:r>
              <a:rPr lang="en-US" b="0" i="0" dirty="0">
                <a:solidFill>
                  <a:srgbClr val="242424"/>
                </a:solidFill>
                <a:effectLst/>
                <a:latin typeface="source-serif-pro"/>
              </a:rPr>
              <a:t>Birds won’t get caught</a:t>
            </a:r>
          </a:p>
          <a:p>
            <a:pPr marL="285750" indent="-285750">
              <a:buFont typeface="Arial" panose="020B0604020202020204" pitchFamily="34" charset="0"/>
              <a:buChar char="•"/>
            </a:pPr>
            <a:r>
              <a:rPr lang="en-US" b="0" i="0" dirty="0">
                <a:solidFill>
                  <a:srgbClr val="242424"/>
                </a:solidFill>
                <a:effectLst/>
                <a:latin typeface="source-serif-pro"/>
              </a:rPr>
              <a:t>Turtles won’t benefit form being caught</a:t>
            </a:r>
          </a:p>
          <a:p>
            <a:pPr marL="285750" indent="-285750">
              <a:buFont typeface="Arial" panose="020B0604020202020204" pitchFamily="34" charset="0"/>
              <a:buChar char="•"/>
            </a:pPr>
            <a:r>
              <a:rPr lang="en-US" b="1" dirty="0">
                <a:solidFill>
                  <a:srgbClr val="242424"/>
                </a:solidFill>
                <a:latin typeface="source-serif-pro"/>
              </a:rPr>
              <a:t>Rabbits are the ones to focus on </a:t>
            </a:r>
            <a:endParaRPr lang="en-US" b="1" dirty="0"/>
          </a:p>
        </p:txBody>
      </p:sp>
    </p:spTree>
    <p:extLst>
      <p:ext uri="{BB962C8B-B14F-4D97-AF65-F5344CB8AC3E}">
        <p14:creationId xmlns:p14="http://schemas.microsoft.com/office/powerpoint/2010/main" val="3870478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1681E-7D77-742C-633B-FD2E607B8B72}"/>
              </a:ext>
            </a:extLst>
          </p:cNvPr>
          <p:cNvSpPr>
            <a:spLocks noGrp="1"/>
          </p:cNvSpPr>
          <p:nvPr>
            <p:ph type="title"/>
          </p:nvPr>
        </p:nvSpPr>
        <p:spPr/>
        <p:txBody>
          <a:bodyPr/>
          <a:lstStyle/>
          <a:p>
            <a:r>
              <a:rPr lang="en-US" dirty="0"/>
              <a:t>Aim 3: To estimate the potential impact of early &amp; reliable identification</a:t>
            </a:r>
          </a:p>
        </p:txBody>
      </p:sp>
      <p:sp>
        <p:nvSpPr>
          <p:cNvPr id="4" name="Content Placeholder 2">
            <a:extLst>
              <a:ext uri="{FF2B5EF4-FFF2-40B4-BE49-F238E27FC236}">
                <a16:creationId xmlns:a16="http://schemas.microsoft.com/office/drawing/2014/main" id="{D07C0054-ABFF-F5A4-6E81-FF9DBE0CA62E}"/>
              </a:ext>
            </a:extLst>
          </p:cNvPr>
          <p:cNvSpPr>
            <a:spLocks noGrp="1"/>
          </p:cNvSpPr>
          <p:nvPr>
            <p:ph idx="1"/>
          </p:nvPr>
        </p:nvSpPr>
        <p:spPr>
          <a:xfrm>
            <a:off x="838200" y="2054225"/>
            <a:ext cx="5014990" cy="4351338"/>
          </a:xfrm>
        </p:spPr>
        <p:txBody>
          <a:bodyPr>
            <a:normAutofit fontScale="85000" lnSpcReduction="20000"/>
          </a:bodyPr>
          <a:lstStyle/>
          <a:p>
            <a:r>
              <a:rPr lang="en-US" dirty="0"/>
              <a:t>Retrospective cohort of patients predicted but not recognized to have hypercapnia</a:t>
            </a:r>
          </a:p>
          <a:p>
            <a:pPr lvl="1"/>
            <a:r>
              <a:rPr lang="en-US" dirty="0"/>
              <a:t>Longitudinal, high % follow-up within-system (VA)</a:t>
            </a:r>
          </a:p>
          <a:p>
            <a:r>
              <a:rPr lang="en-US" dirty="0"/>
              <a:t>Number of ”predicted likely” visits before definitive recognition </a:t>
            </a:r>
          </a:p>
          <a:p>
            <a:r>
              <a:rPr lang="en-US" dirty="0"/>
              <a:t>Hazard of ED visit, admission, mortality (comparison: ABG confirmed, ICD confirmed, treated)</a:t>
            </a:r>
          </a:p>
          <a:p>
            <a:r>
              <a:rPr lang="en-US" dirty="0"/>
              <a:t>Prediction: patients likely to have hypercapnia incur similar to increased risk of those confirmed. </a:t>
            </a:r>
          </a:p>
          <a:p>
            <a:pPr lvl="1"/>
            <a:r>
              <a:rPr lang="en-US" dirty="0"/>
              <a:t>supports, but does not demonstrate, that recognition may be beneficial</a:t>
            </a:r>
          </a:p>
          <a:p>
            <a:endParaRPr lang="en-US" dirty="0"/>
          </a:p>
        </p:txBody>
      </p:sp>
      <p:pic>
        <p:nvPicPr>
          <p:cNvPr id="5" name="Picture 4" descr="Diagram, venn diagram&#10;&#10;Description automatically generated">
            <a:extLst>
              <a:ext uri="{FF2B5EF4-FFF2-40B4-BE49-F238E27FC236}">
                <a16:creationId xmlns:a16="http://schemas.microsoft.com/office/drawing/2014/main" id="{35A11D83-A8E7-EA66-B612-8F8EE43213C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97338" y="2281728"/>
            <a:ext cx="5150083" cy="3862562"/>
          </a:xfrm>
          <a:prstGeom prst="rect">
            <a:avLst/>
          </a:prstGeom>
        </p:spPr>
      </p:pic>
      <p:sp>
        <p:nvSpPr>
          <p:cNvPr id="6" name="Oval 5">
            <a:extLst>
              <a:ext uri="{FF2B5EF4-FFF2-40B4-BE49-F238E27FC236}">
                <a16:creationId xmlns:a16="http://schemas.microsoft.com/office/drawing/2014/main" id="{3D64A4D9-615D-39B8-AE30-0FEF196D7BCD}"/>
              </a:ext>
            </a:extLst>
          </p:cNvPr>
          <p:cNvSpPr/>
          <p:nvPr/>
        </p:nvSpPr>
        <p:spPr>
          <a:xfrm>
            <a:off x="6210932" y="1131762"/>
            <a:ext cx="5743074" cy="6196263"/>
          </a:xfrm>
          <a:prstGeom prst="ellipse">
            <a:avLst/>
          </a:prstGeom>
          <a:noFill/>
          <a:ln w="476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A311923-7AD4-7BA1-6E18-292CB96C58D0}"/>
              </a:ext>
            </a:extLst>
          </p:cNvPr>
          <p:cNvSpPr txBox="1"/>
          <p:nvPr/>
        </p:nvSpPr>
        <p:spPr>
          <a:xfrm>
            <a:off x="6830274" y="5554759"/>
            <a:ext cx="2334127" cy="923330"/>
          </a:xfrm>
          <a:prstGeom prst="rect">
            <a:avLst/>
          </a:prstGeom>
          <a:noFill/>
        </p:spPr>
        <p:txBody>
          <a:bodyPr wrap="square" rtlCol="0">
            <a:spAutoFit/>
          </a:bodyPr>
          <a:lstStyle/>
          <a:p>
            <a:r>
              <a:rPr lang="en-US" dirty="0"/>
              <a:t>Those who likely had hypercapnia, but were not sampled</a:t>
            </a:r>
          </a:p>
        </p:txBody>
      </p:sp>
      <p:sp>
        <p:nvSpPr>
          <p:cNvPr id="8" name="Oval 7">
            <a:extLst>
              <a:ext uri="{FF2B5EF4-FFF2-40B4-BE49-F238E27FC236}">
                <a16:creationId xmlns:a16="http://schemas.microsoft.com/office/drawing/2014/main" id="{CB9C9519-4F32-6963-0523-CD6D09BD4CF8}"/>
              </a:ext>
            </a:extLst>
          </p:cNvPr>
          <p:cNvSpPr/>
          <p:nvPr/>
        </p:nvSpPr>
        <p:spPr>
          <a:xfrm>
            <a:off x="5717966" y="452437"/>
            <a:ext cx="5743074" cy="6196263"/>
          </a:xfrm>
          <a:prstGeom prst="ellipse">
            <a:avLst/>
          </a:prstGeom>
          <a:noFill/>
          <a:ln w="47625">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DA7B4FC-AB6A-5CE9-BC19-B7F3FBB21F72}"/>
              </a:ext>
            </a:extLst>
          </p:cNvPr>
          <p:cNvSpPr txBox="1"/>
          <p:nvPr/>
        </p:nvSpPr>
        <p:spPr>
          <a:xfrm>
            <a:off x="5946238" y="2668400"/>
            <a:ext cx="2334127" cy="646331"/>
          </a:xfrm>
          <a:prstGeom prst="rect">
            <a:avLst/>
          </a:prstGeom>
          <a:noFill/>
        </p:spPr>
        <p:txBody>
          <a:bodyPr wrap="square" rtlCol="0">
            <a:spAutoFit/>
          </a:bodyPr>
          <a:lstStyle/>
          <a:p>
            <a:r>
              <a:rPr lang="en-US" dirty="0"/>
              <a:t>Model predicted to have hypercapnia</a:t>
            </a:r>
          </a:p>
        </p:txBody>
      </p:sp>
      <p:sp>
        <p:nvSpPr>
          <p:cNvPr id="10" name="Cross 9">
            <a:extLst>
              <a:ext uri="{FF2B5EF4-FFF2-40B4-BE49-F238E27FC236}">
                <a16:creationId xmlns:a16="http://schemas.microsoft.com/office/drawing/2014/main" id="{AB2D91C6-3972-DE08-39D4-0D78ED48B2EC}"/>
              </a:ext>
            </a:extLst>
          </p:cNvPr>
          <p:cNvSpPr/>
          <p:nvPr/>
        </p:nvSpPr>
        <p:spPr>
          <a:xfrm rot="19232980">
            <a:off x="8951878" y="4298848"/>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4BC29F80-D017-E882-4365-0169FCD8D9F9}"/>
              </a:ext>
            </a:extLst>
          </p:cNvPr>
          <p:cNvSpPr/>
          <p:nvPr/>
        </p:nvSpPr>
        <p:spPr>
          <a:xfrm rot="19232980">
            <a:off x="10086812" y="3983973"/>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53D3714-EE3E-14EC-AD2C-A1A1300C869C}"/>
              </a:ext>
            </a:extLst>
          </p:cNvPr>
          <p:cNvSpPr txBox="1"/>
          <p:nvPr/>
        </p:nvSpPr>
        <p:spPr>
          <a:xfrm>
            <a:off x="8341043" y="4856698"/>
            <a:ext cx="1646715" cy="646331"/>
          </a:xfrm>
          <a:prstGeom prst="rect">
            <a:avLst/>
          </a:prstGeom>
          <a:noFill/>
        </p:spPr>
        <p:txBody>
          <a:bodyPr wrap="square" rtlCol="0">
            <a:spAutoFit/>
          </a:bodyPr>
          <a:lstStyle/>
          <a:p>
            <a:r>
              <a:rPr lang="en-US" dirty="0"/>
              <a:t>Comparison in consequences</a:t>
            </a:r>
          </a:p>
        </p:txBody>
      </p:sp>
      <p:cxnSp>
        <p:nvCxnSpPr>
          <p:cNvPr id="14" name="Straight Arrow Connector 13">
            <a:extLst>
              <a:ext uri="{FF2B5EF4-FFF2-40B4-BE49-F238E27FC236}">
                <a16:creationId xmlns:a16="http://schemas.microsoft.com/office/drawing/2014/main" id="{E03D4EF9-6406-2E89-0539-5BCA9D4E8D9E}"/>
              </a:ext>
            </a:extLst>
          </p:cNvPr>
          <p:cNvCxnSpPr>
            <a:cxnSpLocks/>
          </p:cNvCxnSpPr>
          <p:nvPr/>
        </p:nvCxnSpPr>
        <p:spPr>
          <a:xfrm flipH="1" flipV="1">
            <a:off x="9210108" y="4580533"/>
            <a:ext cx="312123" cy="2887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B84DCC-3AA2-C904-1943-A0A9E44C332E}"/>
              </a:ext>
            </a:extLst>
          </p:cNvPr>
          <p:cNvCxnSpPr>
            <a:cxnSpLocks/>
          </p:cNvCxnSpPr>
          <p:nvPr/>
        </p:nvCxnSpPr>
        <p:spPr>
          <a:xfrm flipV="1">
            <a:off x="9554373" y="4387824"/>
            <a:ext cx="480093" cy="45537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Cross 18">
            <a:extLst>
              <a:ext uri="{FF2B5EF4-FFF2-40B4-BE49-F238E27FC236}">
                <a16:creationId xmlns:a16="http://schemas.microsoft.com/office/drawing/2014/main" id="{0E664D3B-7374-D835-7378-0B99C2593547}"/>
              </a:ext>
            </a:extLst>
          </p:cNvPr>
          <p:cNvSpPr/>
          <p:nvPr/>
        </p:nvSpPr>
        <p:spPr>
          <a:xfrm rot="19232980">
            <a:off x="11019652" y="3659984"/>
            <a:ext cx="192307" cy="233714"/>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6753E582-B393-F8F0-1828-AC7D3B936FF8}"/>
              </a:ext>
            </a:extLst>
          </p:cNvPr>
          <p:cNvCxnSpPr>
            <a:cxnSpLocks/>
          </p:cNvCxnSpPr>
          <p:nvPr/>
        </p:nvCxnSpPr>
        <p:spPr>
          <a:xfrm flipV="1">
            <a:off x="9631213" y="3943615"/>
            <a:ext cx="1295988" cy="913083"/>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99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6DA76042-271A-8F02-EA10-D59BD92F4E93}"/>
              </a:ext>
            </a:extLst>
          </p:cNvPr>
          <p:cNvGraphicFramePr>
            <a:graphicFrameLocks noGrp="1"/>
          </p:cNvGraphicFramePr>
          <p:nvPr>
            <p:ph idx="1"/>
            <p:extLst>
              <p:ext uri="{D42A27DB-BD31-4B8C-83A1-F6EECF244321}">
                <p14:modId xmlns:p14="http://schemas.microsoft.com/office/powerpoint/2010/main" val="511444550"/>
              </p:ext>
            </p:extLst>
          </p:nvPr>
        </p:nvGraphicFramePr>
        <p:xfrm>
          <a:off x="541020" y="429090"/>
          <a:ext cx="11109960" cy="6131560"/>
        </p:xfrm>
        <a:graphic>
          <a:graphicData uri="http://schemas.openxmlformats.org/drawingml/2006/table">
            <a:tbl>
              <a:tblPr firstRow="1" bandRow="1">
                <a:tableStyleId>{5940675A-B579-460E-94D1-54222C63F5DA}</a:tableStyleId>
              </a:tblPr>
              <a:tblGrid>
                <a:gridCol w="1222248">
                  <a:extLst>
                    <a:ext uri="{9D8B030D-6E8A-4147-A177-3AD203B41FA5}">
                      <a16:colId xmlns:a16="http://schemas.microsoft.com/office/drawing/2014/main" val="2385467325"/>
                    </a:ext>
                  </a:extLst>
                </a:gridCol>
                <a:gridCol w="2771154">
                  <a:extLst>
                    <a:ext uri="{9D8B030D-6E8A-4147-A177-3AD203B41FA5}">
                      <a16:colId xmlns:a16="http://schemas.microsoft.com/office/drawing/2014/main" val="47158414"/>
                    </a:ext>
                  </a:extLst>
                </a:gridCol>
                <a:gridCol w="3394553">
                  <a:extLst>
                    <a:ext uri="{9D8B030D-6E8A-4147-A177-3AD203B41FA5}">
                      <a16:colId xmlns:a16="http://schemas.microsoft.com/office/drawing/2014/main" val="3275427320"/>
                    </a:ext>
                  </a:extLst>
                </a:gridCol>
                <a:gridCol w="3722005">
                  <a:extLst>
                    <a:ext uri="{9D8B030D-6E8A-4147-A177-3AD203B41FA5}">
                      <a16:colId xmlns:a16="http://schemas.microsoft.com/office/drawing/2014/main" val="3895572011"/>
                    </a:ext>
                  </a:extLst>
                </a:gridCol>
              </a:tblGrid>
              <a:tr h="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OVERALL: Patients with Consequentially Missed Hypercapnia can be Identified Using Health Record Elements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There is a significant burden of unrecognized hypercapnia among hospitalized patients.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3 aims</a:t>
                      </a:r>
                    </a:p>
                  </a:txBody>
                  <a:tcPr/>
                </a:tc>
                <a:tc hMerge="1">
                  <a:txBody>
                    <a:bodyPr/>
                    <a:lstStyle/>
                    <a:p>
                      <a:endParaRPr lang="en-US" dirty="0"/>
                    </a:p>
                  </a:txBody>
                  <a:tcPr/>
                </a:tc>
                <a:tc hMerge="1">
                  <a:txBody>
                    <a:bodyPr/>
                    <a:lstStyle/>
                    <a:p>
                      <a:pPr algn="ctr"/>
                      <a:endParaRPr lang="en-US" b="1" dirty="0"/>
                    </a:p>
                  </a:txBody>
                  <a:tcPr/>
                </a:tc>
                <a:extLst>
                  <a:ext uri="{0D108BD9-81ED-4DB2-BD59-A6C34878D82A}">
                    <a16:rowId xmlns:a16="http://schemas.microsoft.com/office/drawing/2014/main" val="4235553320"/>
                  </a:ext>
                </a:extLst>
              </a:tr>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1:  Model Refinement and Local Optimization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2: Prospective Validation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3: Assess Potential Impact</a:t>
                      </a:r>
                    </a:p>
                  </a:txBody>
                  <a:tcPr/>
                </a:tc>
                <a:extLst>
                  <a:ext uri="{0D108BD9-81ED-4DB2-BD59-A6C34878D82A}">
                    <a16:rowId xmlns:a16="http://schemas.microsoft.com/office/drawing/2014/main" val="1530693083"/>
                  </a:ext>
                </a:extLst>
              </a:tr>
              <a:tr h="370840">
                <a:tc>
                  <a:txBody>
                    <a:bodyPr/>
                    <a:lstStyle/>
                    <a:p>
                      <a:r>
                        <a:rPr lang="en-US" dirty="0"/>
                        <a:t>Hypothesis</a:t>
                      </a:r>
                    </a:p>
                  </a:txBody>
                  <a:tcPr/>
                </a:tc>
                <a:tc>
                  <a:txBody>
                    <a:bodyPr/>
                    <a:lstStyle/>
                    <a:p>
                      <a:r>
                        <a:rPr lang="en-US" dirty="0"/>
                        <a:t>Fine-tuning and refining previously derived model will improve local performance</a:t>
                      </a:r>
                    </a:p>
                  </a:txBody>
                  <a:tcPr/>
                </a:tc>
                <a:tc>
                  <a:txBody>
                    <a:bodyPr/>
                    <a:lstStyle/>
                    <a:p>
                      <a:r>
                        <a:rPr lang="en-US" dirty="0"/>
                        <a:t>Patients with hypercapnia that are not recognized are common can be identified using health record elements with high positive-predictive value.</a:t>
                      </a:r>
                    </a:p>
                  </a:txBody>
                  <a:tcPr/>
                </a:tc>
                <a:tc>
                  <a:txBody>
                    <a:bodyPr/>
                    <a:lstStyle/>
                    <a:p>
                      <a:r>
                        <a:rPr lang="en-US" dirty="0"/>
                        <a:t>Inpatients who were predicted, but not confirmed, to have hypercapnic respiratory failure are at high risk of adverse outcomes.</a:t>
                      </a:r>
                    </a:p>
                  </a:txBody>
                  <a:tcPr/>
                </a:tc>
                <a:extLst>
                  <a:ext uri="{0D108BD9-81ED-4DB2-BD59-A6C34878D82A}">
                    <a16:rowId xmlns:a16="http://schemas.microsoft.com/office/drawing/2014/main" val="3677532768"/>
                  </a:ext>
                </a:extLst>
              </a:tr>
              <a:tr h="370840">
                <a:tc>
                  <a:txBody>
                    <a:bodyPr/>
                    <a:lstStyle/>
                    <a:p>
                      <a:r>
                        <a:rPr lang="en-US" dirty="0"/>
                        <a:t>Rationale</a:t>
                      </a:r>
                    </a:p>
                  </a:txBody>
                  <a:tcPr/>
                </a:tc>
                <a:tc>
                  <a:txBody>
                    <a:bodyPr/>
                    <a:lstStyle/>
                    <a:p>
                      <a:r>
                        <a:rPr lang="en-US" dirty="0"/>
                        <a:t>The model should be optimized for local performance</a:t>
                      </a:r>
                    </a:p>
                  </a:txBody>
                  <a:tcPr/>
                </a:tc>
                <a:tc>
                  <a:txBody>
                    <a:bodyPr/>
                    <a:lstStyle/>
                    <a:p>
                      <a:r>
                        <a:rPr lang="en-US" dirty="0"/>
                        <a:t>Must be verified that model identifies unrecognized hypercapnia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 to confirm that the identified patients face elevated risk (ABG PaCO2 is an imperfect reference standard).</a:t>
                      </a:r>
                    </a:p>
                  </a:txBody>
                  <a:tcPr/>
                </a:tc>
                <a:extLst>
                  <a:ext uri="{0D108BD9-81ED-4DB2-BD59-A6C34878D82A}">
                    <a16:rowId xmlns:a16="http://schemas.microsoft.com/office/drawing/2014/main" val="2288754916"/>
                  </a:ext>
                </a:extLst>
              </a:tr>
              <a:tr h="370840">
                <a:tc>
                  <a:txBody>
                    <a:bodyPr/>
                    <a:lstStyle/>
                    <a:p>
                      <a:r>
                        <a:rPr lang="en-US" dirty="0"/>
                        <a:t>Approach</a:t>
                      </a:r>
                    </a:p>
                  </a:txBody>
                  <a:tcPr/>
                </a:tc>
                <a:tc>
                  <a:txBody>
                    <a:bodyPr/>
                    <a:lstStyle/>
                    <a:p>
                      <a:r>
                        <a:rPr lang="en-US" dirty="0"/>
                        <a:t>Optimizing model performance +/- use of NLP tools) applied to U of U data</a:t>
                      </a:r>
                    </a:p>
                  </a:txBody>
                  <a:tcPr/>
                </a:tc>
                <a:tc>
                  <a:txBody>
                    <a:bodyPr/>
                    <a:lstStyle/>
                    <a:p>
                      <a:r>
                        <a:rPr lang="en-US" dirty="0"/>
                        <a:t>Non-invasively sample (with TcCO2) patients predicted to have hypercapnia that teams have not recognized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Among patients with an admission for hypercapnia that is identified, how many had preceding admissions likely to have hypercapnia? </a:t>
                      </a:r>
                    </a:p>
                  </a:txBody>
                  <a:tcPr/>
                </a:tc>
                <a:extLst>
                  <a:ext uri="{0D108BD9-81ED-4DB2-BD59-A6C34878D82A}">
                    <a16:rowId xmlns:a16="http://schemas.microsoft.com/office/drawing/2014/main" val="1558022003"/>
                  </a:ext>
                </a:extLst>
              </a:tr>
              <a:tr h="370840">
                <a:tc>
                  <a:txBody>
                    <a:bodyPr/>
                    <a:lstStyle/>
                    <a:p>
                      <a:r>
                        <a:rPr lang="en-US" dirty="0"/>
                        <a:t>Design</a:t>
                      </a:r>
                    </a:p>
                  </a:txBody>
                  <a:tcPr/>
                </a:tc>
                <a:tc>
                  <a:txBody>
                    <a:bodyPr/>
                    <a:lstStyle/>
                    <a:p>
                      <a:r>
                        <a:rPr lang="en-US" dirty="0"/>
                        <a:t>Retrospective, U of U</a:t>
                      </a:r>
                    </a:p>
                  </a:txBody>
                  <a:tcPr/>
                </a:tc>
                <a:tc>
                  <a:txBody>
                    <a:bodyPr/>
                    <a:lstStyle/>
                    <a:p>
                      <a:r>
                        <a:rPr lang="en-US" dirty="0"/>
                        <a:t>Prospective, U of U</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Retrospective, VA</a:t>
                      </a:r>
                    </a:p>
                  </a:txBody>
                  <a:tcPr/>
                </a:tc>
                <a:extLst>
                  <a:ext uri="{0D108BD9-81ED-4DB2-BD59-A6C34878D82A}">
                    <a16:rowId xmlns:a16="http://schemas.microsoft.com/office/drawing/2014/main" val="73374204"/>
                  </a:ext>
                </a:extLst>
              </a:tr>
              <a:tr h="370840">
                <a:tc gridSpan="4">
                  <a:txBody>
                    <a:bodyPr/>
                    <a:lstStyle/>
                    <a:p>
                      <a:r>
                        <a:rPr lang="en-US" b="1" dirty="0"/>
                        <a:t>Payoff: </a:t>
                      </a:r>
                      <a:r>
                        <a:rPr lang="en-US" dirty="0"/>
                        <a:t>This work will evaluate the potential for improved recognition of hypercapnia to help a particularly high-risk, enlarging, and understudied group of patients. </a:t>
                      </a:r>
                    </a:p>
                    <a:p>
                      <a:r>
                        <a:rPr lang="en-US" b="1" dirty="0"/>
                        <a:t>Career Development</a:t>
                      </a:r>
                      <a:r>
                        <a:rPr lang="en-US" dirty="0"/>
                        <a:t>: Prospective validations of bioinformatic tools require a </a:t>
                      </a:r>
                      <a:r>
                        <a:rPr lang="en-US" b="1" dirty="0"/>
                        <a:t>unique</a:t>
                      </a:r>
                      <a:r>
                        <a:rPr lang="en-US" dirty="0"/>
                        <a:t> skillset </a:t>
                      </a:r>
                    </a:p>
                  </a:txBody>
                  <a:tcPr/>
                </a:tc>
                <a:tc hMerge="1">
                  <a:txBody>
                    <a:bodyPr/>
                    <a:lstStyle/>
                    <a:p>
                      <a:endParaRPr lang="en-US" dirty="0"/>
                    </a:p>
                  </a:txBody>
                  <a:tcPr/>
                </a:tc>
                <a:tc hMerge="1">
                  <a:txBody>
                    <a:bodyPr/>
                    <a:lstStyle/>
                    <a:p>
                      <a:endParaRPr lang="en-US"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55499699"/>
                  </a:ext>
                </a:extLst>
              </a:tr>
            </a:tbl>
          </a:graphicData>
        </a:graphic>
      </p:graphicFrame>
    </p:spTree>
    <p:extLst>
      <p:ext uri="{BB962C8B-B14F-4D97-AF65-F5344CB8AC3E}">
        <p14:creationId xmlns:p14="http://schemas.microsoft.com/office/powerpoint/2010/main" val="2839338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6163-D7F1-E2AC-CF03-5F676302AFAC}"/>
              </a:ext>
            </a:extLst>
          </p:cNvPr>
          <p:cNvSpPr>
            <a:spLocks noGrp="1"/>
          </p:cNvSpPr>
          <p:nvPr>
            <p:ph type="title"/>
          </p:nvPr>
        </p:nvSpPr>
        <p:spPr>
          <a:xfrm>
            <a:off x="224425" y="703370"/>
            <a:ext cx="6927937" cy="5421858"/>
          </a:xfrm>
        </p:spPr>
        <p:txBody>
          <a:bodyPr>
            <a:normAutofit fontScale="90000"/>
          </a:bodyPr>
          <a:lstStyle/>
          <a:p>
            <a:r>
              <a:rPr lang="en-US" u="sng" dirty="0"/>
              <a:t>Research Team: </a:t>
            </a:r>
            <a:br>
              <a:rPr lang="en-US" dirty="0"/>
            </a:br>
            <a:r>
              <a:rPr lang="en-US" dirty="0"/>
              <a:t>Wayne Richards</a:t>
            </a:r>
            <a:r>
              <a:rPr lang="en-US" baseline="30000" dirty="0"/>
              <a:t>1,2</a:t>
            </a:r>
            <a:r>
              <a:rPr lang="en-US" dirty="0"/>
              <a:t> MS</a:t>
            </a:r>
            <a:br>
              <a:rPr lang="en-US" dirty="0"/>
            </a:br>
            <a:r>
              <a:rPr lang="en-US" dirty="0"/>
              <a:t>Joseph Finkelstein</a:t>
            </a:r>
            <a:r>
              <a:rPr lang="en-US" baseline="30000" dirty="0"/>
              <a:t>2</a:t>
            </a:r>
            <a:r>
              <a:rPr lang="en-US" dirty="0"/>
              <a:t> MD PhD MA</a:t>
            </a:r>
            <a:br>
              <a:rPr lang="en-US" dirty="0"/>
            </a:br>
            <a:r>
              <a:rPr lang="en-US" dirty="0"/>
              <a:t>Jeanette Brown</a:t>
            </a:r>
            <a:r>
              <a:rPr lang="en-US" baseline="30000" dirty="0"/>
              <a:t>1</a:t>
            </a:r>
            <a:r>
              <a:rPr lang="en-US" dirty="0"/>
              <a:t> MD PhD</a:t>
            </a:r>
            <a:br>
              <a:rPr lang="en-US" dirty="0"/>
            </a:br>
            <a:r>
              <a:rPr lang="en-US" dirty="0" err="1"/>
              <a:t>Ramkiran</a:t>
            </a:r>
            <a:r>
              <a:rPr lang="en-US" dirty="0"/>
              <a:t> Gouripeddi</a:t>
            </a:r>
            <a:r>
              <a:rPr lang="en-US" baseline="30000" dirty="0"/>
              <a:t>2</a:t>
            </a:r>
            <a:r>
              <a:rPr lang="en-US" dirty="0"/>
              <a:t> MBBS MS</a:t>
            </a:r>
            <a:br>
              <a:rPr lang="en-US" dirty="0"/>
            </a:br>
            <a:r>
              <a:rPr lang="en-US" dirty="0"/>
              <a:t>Krishna M Sundar</a:t>
            </a:r>
            <a:r>
              <a:rPr lang="en-US" baseline="30000" dirty="0"/>
              <a:t>1</a:t>
            </a:r>
            <a:r>
              <a:rPr lang="en-US" dirty="0"/>
              <a:t> MD</a:t>
            </a:r>
            <a:br>
              <a:rPr lang="en-US" dirty="0"/>
            </a:br>
            <a:br>
              <a:rPr lang="en-US" dirty="0"/>
            </a:br>
            <a:r>
              <a:rPr lang="en-US" dirty="0"/>
              <a:t>Divisions of </a:t>
            </a:r>
            <a:r>
              <a:rPr lang="en-US" baseline="30000" dirty="0"/>
              <a:t>1</a:t>
            </a:r>
            <a:r>
              <a:rPr lang="en-US" dirty="0"/>
              <a:t>Internal Medicine and </a:t>
            </a:r>
            <a:r>
              <a:rPr lang="en-US" baseline="30000" dirty="0"/>
              <a:t>2</a:t>
            </a:r>
            <a:r>
              <a:rPr lang="en-US" dirty="0"/>
              <a:t>Biomedical Informatics</a:t>
            </a:r>
            <a:br>
              <a:rPr lang="en-US" dirty="0"/>
            </a:br>
            <a:br>
              <a:rPr lang="en-US" dirty="0"/>
            </a:br>
            <a:r>
              <a:rPr lang="en-US" sz="2700" dirty="0"/>
              <a:t>Thanks for advice from: Robert Paine, MD; Barb Jones MD MSCI; Ken Kawamoto MD PhD MHS; MDCRC6450</a:t>
            </a:r>
            <a:r>
              <a:rPr lang="en-US" dirty="0"/>
              <a:t> </a:t>
            </a:r>
          </a:p>
        </p:txBody>
      </p:sp>
      <p:sp>
        <p:nvSpPr>
          <p:cNvPr id="3" name="Content Placeholder 2">
            <a:extLst>
              <a:ext uri="{FF2B5EF4-FFF2-40B4-BE49-F238E27FC236}">
                <a16:creationId xmlns:a16="http://schemas.microsoft.com/office/drawing/2014/main" id="{909F597A-D269-709A-3444-6BAFE756CAFB}"/>
              </a:ext>
            </a:extLst>
          </p:cNvPr>
          <p:cNvSpPr>
            <a:spLocks noGrp="1"/>
          </p:cNvSpPr>
          <p:nvPr>
            <p:ph idx="1"/>
          </p:nvPr>
        </p:nvSpPr>
        <p:spPr>
          <a:xfrm>
            <a:off x="7152362" y="571846"/>
            <a:ext cx="4986401" cy="5954214"/>
          </a:xfrm>
        </p:spPr>
        <p:txBody>
          <a:bodyPr>
            <a:normAutofit fontScale="92500" lnSpcReduction="20000"/>
          </a:bodyPr>
          <a:lstStyle/>
          <a:p>
            <a:pPr marL="0" indent="0">
              <a:buNone/>
            </a:pPr>
            <a:r>
              <a:rPr lang="en-US" u="sng" dirty="0"/>
              <a:t>Additional Questions</a:t>
            </a:r>
          </a:p>
          <a:p>
            <a:r>
              <a:rPr lang="en-US" dirty="0"/>
              <a:t>Handling of partial verification</a:t>
            </a:r>
          </a:p>
          <a:p>
            <a:r>
              <a:rPr lang="en-US" dirty="0"/>
              <a:t>Incorporation of Venous BG</a:t>
            </a:r>
          </a:p>
          <a:p>
            <a:r>
              <a:rPr lang="en-US" dirty="0"/>
              <a:t>Prospective validation logistics</a:t>
            </a:r>
          </a:p>
          <a:p>
            <a:r>
              <a:rPr lang="en-US" dirty="0"/>
              <a:t>Other modeling end-points</a:t>
            </a:r>
          </a:p>
          <a:p>
            <a:r>
              <a:rPr lang="en-US" dirty="0"/>
              <a:t>Realtime availability of data</a:t>
            </a:r>
          </a:p>
          <a:p>
            <a:r>
              <a:rPr lang="en-US" dirty="0"/>
              <a:t>VA </a:t>
            </a:r>
            <a:r>
              <a:rPr lang="en-US" dirty="0" err="1"/>
              <a:t>aata</a:t>
            </a:r>
            <a:r>
              <a:rPr lang="en-US" dirty="0"/>
              <a:t> access time/effort</a:t>
            </a:r>
          </a:p>
          <a:p>
            <a:r>
              <a:rPr lang="en-US" dirty="0"/>
              <a:t>PPV vs Se/</a:t>
            </a:r>
            <a:r>
              <a:rPr lang="en-US" dirty="0" err="1"/>
              <a:t>Sp</a:t>
            </a:r>
            <a:r>
              <a:rPr lang="en-US" dirty="0"/>
              <a:t>/Prevalence?  </a:t>
            </a:r>
          </a:p>
          <a:p>
            <a:r>
              <a:rPr lang="en-US" dirty="0"/>
              <a:t>Socio-technological barriers</a:t>
            </a:r>
          </a:p>
          <a:p>
            <a:r>
              <a:rPr lang="en-US" dirty="0"/>
              <a:t>Is UT atypical? (elevation)</a:t>
            </a:r>
          </a:p>
          <a:p>
            <a:r>
              <a:rPr lang="en-US" dirty="0"/>
              <a:t>Sources of provider/unit/institution variation?</a:t>
            </a:r>
          </a:p>
          <a:p>
            <a:endParaRPr lang="en-US" dirty="0"/>
          </a:p>
          <a:p>
            <a:pPr marL="0" indent="0" algn="ctr">
              <a:buNone/>
            </a:pPr>
            <a:r>
              <a:rPr lang="en-US" dirty="0" err="1"/>
              <a:t>Brian.Locke@hsc.utah.edu</a:t>
            </a: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39684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FDE8A-3F0E-C983-96A8-20A883C03401}"/>
              </a:ext>
            </a:extLst>
          </p:cNvPr>
          <p:cNvSpPr>
            <a:spLocks noGrp="1"/>
          </p:cNvSpPr>
          <p:nvPr>
            <p:ph type="title"/>
          </p:nvPr>
        </p:nvSpPr>
        <p:spPr/>
        <p:txBody>
          <a:bodyPr/>
          <a:lstStyle/>
          <a:p>
            <a:r>
              <a:rPr lang="en-US" dirty="0"/>
              <a:t>Hypercapnic Respiratory Failure</a:t>
            </a:r>
          </a:p>
        </p:txBody>
      </p:sp>
      <p:graphicFrame>
        <p:nvGraphicFramePr>
          <p:cNvPr id="4" name="Content Placeholder 3">
            <a:extLst>
              <a:ext uri="{FF2B5EF4-FFF2-40B4-BE49-F238E27FC236}">
                <a16:creationId xmlns:a16="http://schemas.microsoft.com/office/drawing/2014/main" id="{CB63B33A-F0AD-8432-7149-EE02B1CC87A4}"/>
              </a:ext>
            </a:extLst>
          </p:cNvPr>
          <p:cNvGraphicFramePr>
            <a:graphicFrameLocks noGrp="1"/>
          </p:cNvGraphicFramePr>
          <p:nvPr>
            <p:ph idx="1"/>
            <p:extLst>
              <p:ext uri="{D42A27DB-BD31-4B8C-83A1-F6EECF244321}">
                <p14:modId xmlns:p14="http://schemas.microsoft.com/office/powerpoint/2010/main" val="708035770"/>
              </p:ext>
            </p:extLst>
          </p:nvPr>
        </p:nvGraphicFramePr>
        <p:xfrm>
          <a:off x="838200" y="4459016"/>
          <a:ext cx="10515600" cy="1112520"/>
        </p:xfrm>
        <a:graphic>
          <a:graphicData uri="http://schemas.openxmlformats.org/drawingml/2006/table">
            <a:tbl>
              <a:tblPr firstRow="1" bandRow="1">
                <a:tableStyleId>{9D7B26C5-4107-4FEC-AEDC-1716B250A1EF}</a:tableStyleId>
              </a:tblPr>
              <a:tblGrid>
                <a:gridCol w="5257800">
                  <a:extLst>
                    <a:ext uri="{9D8B030D-6E8A-4147-A177-3AD203B41FA5}">
                      <a16:colId xmlns:a16="http://schemas.microsoft.com/office/drawing/2014/main" val="1895784048"/>
                    </a:ext>
                  </a:extLst>
                </a:gridCol>
                <a:gridCol w="5257800">
                  <a:extLst>
                    <a:ext uri="{9D8B030D-6E8A-4147-A177-3AD203B41FA5}">
                      <a16:colId xmlns:a16="http://schemas.microsoft.com/office/drawing/2014/main" val="3892935848"/>
                    </a:ext>
                  </a:extLst>
                </a:gridCol>
              </a:tblGrid>
              <a:tr h="370840">
                <a:tc>
                  <a:txBody>
                    <a:bodyPr/>
                    <a:lstStyle/>
                    <a:p>
                      <a:r>
                        <a:rPr lang="en-US" dirty="0"/>
                        <a:t>Hypoxemic (Low O2) Respiratory Failure</a:t>
                      </a:r>
                    </a:p>
                  </a:txBody>
                  <a:tcPr/>
                </a:tc>
                <a:tc>
                  <a:txBody>
                    <a:bodyPr/>
                    <a:lstStyle/>
                    <a:p>
                      <a:r>
                        <a:rPr lang="en-US" dirty="0"/>
                        <a:t>Hypercapnic (High CO2) Respiratory Failure</a:t>
                      </a:r>
                    </a:p>
                  </a:txBody>
                  <a:tcPr/>
                </a:tc>
                <a:extLst>
                  <a:ext uri="{0D108BD9-81ED-4DB2-BD59-A6C34878D82A}">
                    <a16:rowId xmlns:a16="http://schemas.microsoft.com/office/drawing/2014/main" val="1553123424"/>
                  </a:ext>
                </a:extLst>
              </a:tr>
              <a:tr h="370840">
                <a:tc>
                  <a:txBody>
                    <a:bodyPr/>
                    <a:lstStyle/>
                    <a:p>
                      <a:r>
                        <a:rPr lang="en-US" dirty="0"/>
                        <a:t>Low arterial blood oxygen tension </a:t>
                      </a:r>
                    </a:p>
                  </a:txBody>
                  <a:tcPr/>
                </a:tc>
                <a:tc>
                  <a:txBody>
                    <a:bodyPr/>
                    <a:lstStyle/>
                    <a:p>
                      <a:r>
                        <a:rPr lang="en-US" dirty="0"/>
                        <a:t>High arterial blood carbon dioxide tension</a:t>
                      </a:r>
                    </a:p>
                  </a:txBody>
                  <a:tcPr/>
                </a:tc>
                <a:extLst>
                  <a:ext uri="{0D108BD9-81ED-4DB2-BD59-A6C34878D82A}">
                    <a16:rowId xmlns:a16="http://schemas.microsoft.com/office/drawing/2014/main" val="26316175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(Relatively) Reliably Identified by Pulse Oximetry</a:t>
                      </a:r>
                    </a:p>
                  </a:txBody>
                  <a:tcPr/>
                </a:tc>
                <a:tc>
                  <a:txBody>
                    <a:bodyPr/>
                    <a:lstStyle/>
                    <a:p>
                      <a:r>
                        <a:rPr lang="en-US" dirty="0"/>
                        <a:t>No routine non-invasive testing</a:t>
                      </a:r>
                    </a:p>
                  </a:txBody>
                  <a:tcPr/>
                </a:tc>
                <a:extLst>
                  <a:ext uri="{0D108BD9-81ED-4DB2-BD59-A6C34878D82A}">
                    <a16:rowId xmlns:a16="http://schemas.microsoft.com/office/drawing/2014/main" val="1641914686"/>
                  </a:ext>
                </a:extLst>
              </a:tr>
            </a:tbl>
          </a:graphicData>
        </a:graphic>
      </p:graphicFrame>
      <p:grpSp>
        <p:nvGrpSpPr>
          <p:cNvPr id="5" name="Group 4">
            <a:extLst>
              <a:ext uri="{FF2B5EF4-FFF2-40B4-BE49-F238E27FC236}">
                <a16:creationId xmlns:a16="http://schemas.microsoft.com/office/drawing/2014/main" id="{DEE2AAE7-1835-799D-CFB6-0FECCCBD657E}"/>
              </a:ext>
            </a:extLst>
          </p:cNvPr>
          <p:cNvGrpSpPr/>
          <p:nvPr/>
        </p:nvGrpSpPr>
        <p:grpSpPr>
          <a:xfrm>
            <a:off x="3832647" y="1640700"/>
            <a:ext cx="4093074" cy="2783325"/>
            <a:chOff x="501787" y="2091279"/>
            <a:chExt cx="7061235" cy="4801701"/>
          </a:xfrm>
        </p:grpSpPr>
        <p:pic>
          <p:nvPicPr>
            <p:cNvPr id="6" name="Picture 2" descr="PDF] Diagnosing cardiovascular and lung pathophysiology from exercise gas  exchange. | Semantic Scholar">
              <a:extLst>
                <a:ext uri="{FF2B5EF4-FFF2-40B4-BE49-F238E27FC236}">
                  <a16:creationId xmlns:a16="http://schemas.microsoft.com/office/drawing/2014/main" id="{33C3D64B-496B-9C9A-52AE-E1D25F60121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1822" y="2091279"/>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56A4E0-9A7C-363F-4810-FB1FA057D1CB}"/>
                </a:ext>
              </a:extLst>
            </p:cNvPr>
            <p:cNvSpPr txBox="1"/>
            <p:nvPr/>
          </p:nvSpPr>
          <p:spPr>
            <a:xfrm>
              <a:off x="501787" y="6136399"/>
              <a:ext cx="7061198" cy="756581"/>
            </a:xfrm>
            <a:prstGeom prst="rect">
              <a:avLst/>
            </a:prstGeom>
            <a:noFill/>
          </p:spPr>
          <p:txBody>
            <a:bodyPr wrap="square" rtlCol="0">
              <a:spAutoFit/>
            </a:bodyPr>
            <a:lstStyle/>
            <a:p>
              <a:r>
                <a:rPr lang="en-US" dirty="0"/>
                <a:t>Build up here = CO2 in blood rises</a:t>
              </a:r>
            </a:p>
          </p:txBody>
        </p:sp>
        <p:cxnSp>
          <p:nvCxnSpPr>
            <p:cNvPr id="8" name="Straight Arrow Connector 7">
              <a:extLst>
                <a:ext uri="{FF2B5EF4-FFF2-40B4-BE49-F238E27FC236}">
                  <a16:creationId xmlns:a16="http://schemas.microsoft.com/office/drawing/2014/main" id="{00012637-3B27-5068-8AEA-62741850EE43}"/>
                </a:ext>
              </a:extLst>
            </p:cNvPr>
            <p:cNvCxnSpPr>
              <a:cxnSpLocks/>
            </p:cNvCxnSpPr>
            <p:nvPr/>
          </p:nvCxnSpPr>
          <p:spPr>
            <a:xfrm flipV="1">
              <a:off x="4004714" y="5736459"/>
              <a:ext cx="0" cy="308555"/>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 name="Rectangle: Rounded Corners 8">
            <a:extLst>
              <a:ext uri="{FF2B5EF4-FFF2-40B4-BE49-F238E27FC236}">
                <a16:creationId xmlns:a16="http://schemas.microsoft.com/office/drawing/2014/main" id="{0C3CAE53-FEBF-8805-48CA-1B08F61AAD03}"/>
              </a:ext>
            </a:extLst>
          </p:cNvPr>
          <p:cNvSpPr/>
          <p:nvPr/>
        </p:nvSpPr>
        <p:spPr>
          <a:xfrm>
            <a:off x="5989897" y="4374037"/>
            <a:ext cx="5449033" cy="1325563"/>
          </a:xfrm>
          <a:prstGeom prst="roundRect">
            <a:avLst/>
          </a:prstGeom>
          <a:noFill/>
          <a:ln w="444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A2E5F66-C3F6-8343-B014-B7B0577BCFEA}"/>
              </a:ext>
            </a:extLst>
          </p:cNvPr>
          <p:cNvSpPr txBox="1"/>
          <p:nvPr/>
        </p:nvSpPr>
        <p:spPr>
          <a:xfrm>
            <a:off x="933254" y="6099142"/>
            <a:ext cx="10529740" cy="380928"/>
          </a:xfrm>
          <a:prstGeom prst="rect">
            <a:avLst/>
          </a:prstGeom>
          <a:noFill/>
        </p:spPr>
        <p:txBody>
          <a:bodyPr wrap="square" rtlCol="0">
            <a:spAutoFit/>
          </a:bodyPr>
          <a:lstStyle/>
          <a:p>
            <a:r>
              <a:rPr lang="en-US" dirty="0"/>
              <a:t>Patients with hypercapnia are identified </a:t>
            </a:r>
            <a:r>
              <a:rPr lang="en-US" b="1" dirty="0"/>
              <a:t>unreliably and late</a:t>
            </a:r>
            <a:r>
              <a:rPr lang="en-US" dirty="0"/>
              <a:t> in their illness</a:t>
            </a:r>
          </a:p>
        </p:txBody>
      </p:sp>
    </p:spTree>
    <p:extLst>
      <p:ext uri="{BB962C8B-B14F-4D97-AF65-F5344CB8AC3E}">
        <p14:creationId xmlns:p14="http://schemas.microsoft.com/office/powerpoint/2010/main" val="3510524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EC40C8D-3030-62FC-5981-2198BFE7F788}"/>
              </a:ext>
            </a:extLst>
          </p:cNvPr>
          <p:cNvSpPr txBox="1">
            <a:spLocks/>
          </p:cNvSpPr>
          <p:nvPr/>
        </p:nvSpPr>
        <p:spPr>
          <a:xfrm>
            <a:off x="8102398" y="2325314"/>
            <a:ext cx="4419601" cy="416756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E.g.: Home PAP improves </a:t>
            </a:r>
            <a:r>
              <a:rPr lang="en-US" b="1" dirty="0"/>
              <a:t>mortality</a:t>
            </a:r>
            <a:r>
              <a:rPr lang="en-US" dirty="0"/>
              <a:t> in </a:t>
            </a:r>
            <a:r>
              <a:rPr lang="en-US" dirty="0">
                <a:latin typeface="Calibri" panose="020F0502020204030204" pitchFamily="34" charset="0"/>
                <a:ea typeface="Calibri" panose="020F0502020204030204" pitchFamily="34" charset="0"/>
                <a:cs typeface="Calibri" panose="020F0502020204030204" pitchFamily="34" charset="0"/>
              </a:rPr>
              <a:t>↑CO2-</a:t>
            </a:r>
            <a:r>
              <a:rPr lang="en-US" dirty="0"/>
              <a:t>COPD</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Weight loss</a:t>
            </a:r>
          </a:p>
          <a:p>
            <a:pPr marL="0" indent="0">
              <a:buFont typeface="Arial" panose="020B0604020202020204" pitchFamily="34" charset="0"/>
              <a:buNone/>
            </a:pPr>
            <a:r>
              <a:rPr lang="en-US" dirty="0"/>
              <a:t>Medication Adjustment</a:t>
            </a:r>
          </a:p>
          <a:p>
            <a:pPr marL="0" indent="0">
              <a:buFont typeface="Arial" panose="020B0604020202020204" pitchFamily="34" charset="0"/>
              <a:buNone/>
            </a:pPr>
            <a:r>
              <a:rPr lang="en-US" dirty="0"/>
              <a:t>Pulmonary Rehab</a:t>
            </a:r>
          </a:p>
        </p:txBody>
      </p:sp>
      <p:sp>
        <p:nvSpPr>
          <p:cNvPr id="2" name="Title 1">
            <a:extLst>
              <a:ext uri="{FF2B5EF4-FFF2-40B4-BE49-F238E27FC236}">
                <a16:creationId xmlns:a16="http://schemas.microsoft.com/office/drawing/2014/main" id="{240C9EAE-F23F-0208-60BD-46170941D89F}"/>
              </a:ext>
            </a:extLst>
          </p:cNvPr>
          <p:cNvSpPr>
            <a:spLocks noGrp="1"/>
          </p:cNvSpPr>
          <p:nvPr>
            <p:ph type="title"/>
          </p:nvPr>
        </p:nvSpPr>
        <p:spPr/>
        <p:txBody>
          <a:bodyPr>
            <a:normAutofit/>
          </a:bodyPr>
          <a:lstStyle/>
          <a:p>
            <a:r>
              <a:rPr lang="en-US" sz="4000" dirty="0"/>
              <a:t>Hypercapnia is </a:t>
            </a:r>
            <a:r>
              <a:rPr lang="en-US" sz="4000" b="1" dirty="0"/>
              <a:t>common</a:t>
            </a:r>
            <a:r>
              <a:rPr lang="en-US" sz="4000" dirty="0"/>
              <a:t>, is probably becoming more common, and is </a:t>
            </a:r>
            <a:r>
              <a:rPr lang="en-US" sz="4000" b="1" dirty="0"/>
              <a:t>treatable</a:t>
            </a:r>
            <a:r>
              <a:rPr lang="en-US" sz="4000" dirty="0"/>
              <a:t>.</a:t>
            </a:r>
          </a:p>
        </p:txBody>
      </p:sp>
      <p:graphicFrame>
        <p:nvGraphicFramePr>
          <p:cNvPr id="6" name="Content Placeholder 5">
            <a:extLst>
              <a:ext uri="{FF2B5EF4-FFF2-40B4-BE49-F238E27FC236}">
                <a16:creationId xmlns:a16="http://schemas.microsoft.com/office/drawing/2014/main" id="{86008A9C-22D8-B345-2178-7D6B9C8DA61B}"/>
              </a:ext>
            </a:extLst>
          </p:cNvPr>
          <p:cNvGraphicFramePr>
            <a:graphicFrameLocks noGrp="1"/>
          </p:cNvGraphicFramePr>
          <p:nvPr>
            <p:ph idx="1"/>
            <p:extLst>
              <p:ext uri="{D42A27DB-BD31-4B8C-83A1-F6EECF244321}">
                <p14:modId xmlns:p14="http://schemas.microsoft.com/office/powerpoint/2010/main" val="3272806776"/>
              </p:ext>
            </p:extLst>
          </p:nvPr>
        </p:nvGraphicFramePr>
        <p:xfrm>
          <a:off x="5085522" y="2456423"/>
          <a:ext cx="2348573" cy="2779719"/>
        </p:xfrm>
        <a:graphic>
          <a:graphicData uri="http://schemas.openxmlformats.org/drawingml/2006/table">
            <a:tbl>
              <a:tblPr firstRow="1" bandRow="1">
                <a:tableStyleId>{5940675A-B579-460E-94D1-54222C63F5DA}</a:tableStyleId>
              </a:tblPr>
              <a:tblGrid>
                <a:gridCol w="2348573">
                  <a:extLst>
                    <a:ext uri="{9D8B030D-6E8A-4147-A177-3AD203B41FA5}">
                      <a16:colId xmlns:a16="http://schemas.microsoft.com/office/drawing/2014/main" val="3329242153"/>
                    </a:ext>
                  </a:extLst>
                </a:gridCol>
              </a:tblGrid>
              <a:tr h="707143">
                <a:tc>
                  <a:txBody>
                    <a:bodyPr/>
                    <a:lstStyle/>
                    <a:p>
                      <a:r>
                        <a:rPr lang="en-US" b="1" dirty="0"/>
                        <a:t>Common contributors to Hypercapnic Respiratory Failure:</a:t>
                      </a:r>
                    </a:p>
                  </a:txBody>
                  <a:tcPr/>
                </a:tc>
                <a:extLst>
                  <a:ext uri="{0D108BD9-81ED-4DB2-BD59-A6C34878D82A}">
                    <a16:rowId xmlns:a16="http://schemas.microsoft.com/office/drawing/2014/main" val="343715822"/>
                  </a:ext>
                </a:extLst>
              </a:tr>
              <a:tr h="282857">
                <a:tc>
                  <a:txBody>
                    <a:bodyPr/>
                    <a:lstStyle/>
                    <a:p>
                      <a:r>
                        <a:rPr lang="en-US" dirty="0"/>
                        <a:t>Advanced Age</a:t>
                      </a:r>
                    </a:p>
                  </a:txBody>
                  <a:tcPr/>
                </a:tc>
                <a:extLst>
                  <a:ext uri="{0D108BD9-81ED-4DB2-BD59-A6C34878D82A}">
                    <a16:rowId xmlns:a16="http://schemas.microsoft.com/office/drawing/2014/main" val="3683072987"/>
                  </a:ext>
                </a:extLst>
              </a:tr>
              <a:tr h="282857">
                <a:tc>
                  <a:txBody>
                    <a:bodyPr/>
                    <a:lstStyle/>
                    <a:p>
                      <a:r>
                        <a:rPr lang="en-US" dirty="0"/>
                        <a:t>Opiate Use</a:t>
                      </a:r>
                    </a:p>
                  </a:txBody>
                  <a:tcPr/>
                </a:tc>
                <a:extLst>
                  <a:ext uri="{0D108BD9-81ED-4DB2-BD59-A6C34878D82A}">
                    <a16:rowId xmlns:a16="http://schemas.microsoft.com/office/drawing/2014/main" val="400854377"/>
                  </a:ext>
                </a:extLst>
              </a:tr>
              <a:tr h="282857">
                <a:tc>
                  <a:txBody>
                    <a:bodyPr/>
                    <a:lstStyle/>
                    <a:p>
                      <a:r>
                        <a:rPr lang="en-US" dirty="0"/>
                        <a:t>Obesity</a:t>
                      </a:r>
                    </a:p>
                  </a:txBody>
                  <a:tcPr/>
                </a:tc>
                <a:extLst>
                  <a:ext uri="{0D108BD9-81ED-4DB2-BD59-A6C34878D82A}">
                    <a16:rowId xmlns:a16="http://schemas.microsoft.com/office/drawing/2014/main" val="288754335"/>
                  </a:ext>
                </a:extLst>
              </a:tr>
              <a:tr h="282857">
                <a:tc>
                  <a:txBody>
                    <a:bodyPr/>
                    <a:lstStyle/>
                    <a:p>
                      <a:r>
                        <a:rPr lang="en-US" dirty="0"/>
                        <a:t>Advanced Lung </a:t>
                      </a:r>
                      <a:r>
                        <a:rPr lang="en-US" dirty="0" err="1"/>
                        <a:t>Dz</a:t>
                      </a:r>
                      <a:endParaRPr lang="en-US" dirty="0"/>
                    </a:p>
                  </a:txBody>
                  <a:tcPr/>
                </a:tc>
                <a:extLst>
                  <a:ext uri="{0D108BD9-81ED-4DB2-BD59-A6C34878D82A}">
                    <a16:rowId xmlns:a16="http://schemas.microsoft.com/office/drawing/2014/main" val="685363422"/>
                  </a:ext>
                </a:extLst>
              </a:tr>
              <a:tr h="402279">
                <a:tc>
                  <a:txBody>
                    <a:bodyPr/>
                    <a:lstStyle/>
                    <a:p>
                      <a:r>
                        <a:rPr lang="en-US" dirty="0"/>
                        <a:t>Multimorbidity</a:t>
                      </a:r>
                    </a:p>
                  </a:txBody>
                  <a:tcPr/>
                </a:tc>
                <a:extLst>
                  <a:ext uri="{0D108BD9-81ED-4DB2-BD59-A6C34878D82A}">
                    <a16:rowId xmlns:a16="http://schemas.microsoft.com/office/drawing/2014/main" val="2758572041"/>
                  </a:ext>
                </a:extLst>
              </a:tr>
            </a:tbl>
          </a:graphicData>
        </a:graphic>
      </p:graphicFrame>
      <p:pic>
        <p:nvPicPr>
          <p:cNvPr id="4" name="Picture 3">
            <a:extLst>
              <a:ext uri="{FF2B5EF4-FFF2-40B4-BE49-F238E27FC236}">
                <a16:creationId xmlns:a16="http://schemas.microsoft.com/office/drawing/2014/main" id="{328550DD-699D-917F-8678-A858D9C2999C}"/>
              </a:ext>
            </a:extLst>
          </p:cNvPr>
          <p:cNvPicPr>
            <a:picLocks noChangeAspect="1"/>
          </p:cNvPicPr>
          <p:nvPr/>
        </p:nvPicPr>
        <p:blipFill>
          <a:blip r:embed="rId3"/>
          <a:stretch>
            <a:fillRect/>
          </a:stretch>
        </p:blipFill>
        <p:spPr>
          <a:xfrm>
            <a:off x="665921" y="2444269"/>
            <a:ext cx="2981739" cy="984731"/>
          </a:xfrm>
          <a:prstGeom prst="rect">
            <a:avLst/>
          </a:prstGeom>
        </p:spPr>
      </p:pic>
      <p:sp>
        <p:nvSpPr>
          <p:cNvPr id="5" name="Content Placeholder 2">
            <a:extLst>
              <a:ext uri="{FF2B5EF4-FFF2-40B4-BE49-F238E27FC236}">
                <a16:creationId xmlns:a16="http://schemas.microsoft.com/office/drawing/2014/main" id="{4C8B6ACF-C395-5DD6-4E7A-51ADA7126ADF}"/>
              </a:ext>
            </a:extLst>
          </p:cNvPr>
          <p:cNvSpPr txBox="1">
            <a:spLocks/>
          </p:cNvSpPr>
          <p:nvPr/>
        </p:nvSpPr>
        <p:spPr>
          <a:xfrm>
            <a:off x="202095" y="3268617"/>
            <a:ext cx="4419601" cy="30432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r>
              <a:rPr lang="en-US" dirty="0"/>
              <a:t>Population-standardized prevalence PaCO2 &gt; 45 mmHg after excluding iatrogenic causes: </a:t>
            </a:r>
          </a:p>
          <a:p>
            <a:pPr marL="0" indent="0">
              <a:buFont typeface="Arial" panose="020B0604020202020204" pitchFamily="34" charset="0"/>
              <a:buNone/>
            </a:pPr>
            <a:r>
              <a:rPr lang="en-US" b="1" dirty="0"/>
              <a:t>150* per 100,000 person/year</a:t>
            </a:r>
          </a:p>
          <a:p>
            <a:r>
              <a:rPr lang="en-US" i="1" dirty="0"/>
              <a:t>*Only inpatients, only those with blood gasses checked</a:t>
            </a:r>
            <a:endParaRPr lang="en-US" dirty="0"/>
          </a:p>
          <a:p>
            <a:pPr marL="0" indent="0">
              <a:buFont typeface="Arial" panose="020B0604020202020204" pitchFamily="34" charset="0"/>
              <a:buNone/>
            </a:pPr>
            <a:r>
              <a:rPr lang="en-US" dirty="0"/>
              <a:t>Comparison: </a:t>
            </a:r>
            <a:r>
              <a:rPr lang="en-US" b="1" dirty="0"/>
              <a:t>Decompensated Cirrhosis</a:t>
            </a:r>
            <a:r>
              <a:rPr lang="en-US" dirty="0"/>
              <a:t> </a:t>
            </a:r>
            <a:r>
              <a:rPr lang="en-US" b="0" i="0" dirty="0">
                <a:solidFill>
                  <a:srgbClr val="212121"/>
                </a:solidFill>
                <a:effectLst/>
                <a:latin typeface="Cambria" panose="02040503050406030204" pitchFamily="18" charset="0"/>
              </a:rPr>
              <a:t>94.9 (US, 2017) per 100,000 person year</a:t>
            </a:r>
            <a:endParaRPr lang="en-US" dirty="0"/>
          </a:p>
        </p:txBody>
      </p:sp>
      <p:pic>
        <p:nvPicPr>
          <p:cNvPr id="8" name="Graphic 7" descr="Upward trend outline">
            <a:extLst>
              <a:ext uri="{FF2B5EF4-FFF2-40B4-BE49-F238E27FC236}">
                <a16:creationId xmlns:a16="http://schemas.microsoft.com/office/drawing/2014/main" id="{9A3CD2EB-A547-868E-D856-4CB66FA794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5547" y="5217616"/>
            <a:ext cx="1568521" cy="1568521"/>
          </a:xfrm>
          <a:prstGeom prst="rect">
            <a:avLst/>
          </a:prstGeom>
        </p:spPr>
      </p:pic>
      <p:pic>
        <p:nvPicPr>
          <p:cNvPr id="1026" name="Picture 2">
            <a:extLst>
              <a:ext uri="{FF2B5EF4-FFF2-40B4-BE49-F238E27FC236}">
                <a16:creationId xmlns:a16="http://schemas.microsoft.com/office/drawing/2014/main" id="{2AFB8BCC-98C6-B9F0-D9DC-7A8E375C2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68285" y="3016120"/>
            <a:ext cx="3720548" cy="1934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182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4B5E-3FE8-B1BE-D6BE-CCCD5FB0ADE1}"/>
              </a:ext>
            </a:extLst>
          </p:cNvPr>
          <p:cNvSpPr>
            <a:spLocks noGrp="1"/>
          </p:cNvSpPr>
          <p:nvPr>
            <p:ph type="title"/>
          </p:nvPr>
        </p:nvSpPr>
        <p:spPr/>
        <p:txBody>
          <a:bodyPr/>
          <a:lstStyle/>
          <a:p>
            <a:r>
              <a:rPr lang="en-US" dirty="0"/>
              <a:t>By the time patients are caught: </a:t>
            </a:r>
            <a:r>
              <a:rPr lang="en-US" dirty="0">
                <a:latin typeface="Calibri" panose="020F0502020204030204" pitchFamily="34" charset="0"/>
                <a:ea typeface="Calibri" panose="020F0502020204030204" pitchFamily="34" charset="0"/>
                <a:cs typeface="Calibri" panose="020F0502020204030204" pitchFamily="34" charset="0"/>
              </a:rPr>
              <a:t>↑</a:t>
            </a:r>
            <a:r>
              <a:rPr lang="en-US" dirty="0"/>
              <a:t>morbidity</a:t>
            </a:r>
          </a:p>
        </p:txBody>
      </p:sp>
      <p:pic>
        <p:nvPicPr>
          <p:cNvPr id="6" name="Content Placeholder 5" descr="Iceberg outline">
            <a:extLst>
              <a:ext uri="{FF2B5EF4-FFF2-40B4-BE49-F238E27FC236}">
                <a16:creationId xmlns:a16="http://schemas.microsoft.com/office/drawing/2014/main" id="{E520E155-29CF-9F07-08C2-E253F026709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88371" y="1967085"/>
            <a:ext cx="3718098" cy="3718098"/>
          </a:xfrm>
        </p:spPr>
      </p:pic>
      <p:pic>
        <p:nvPicPr>
          <p:cNvPr id="7" name="Picture 6">
            <a:extLst>
              <a:ext uri="{FF2B5EF4-FFF2-40B4-BE49-F238E27FC236}">
                <a16:creationId xmlns:a16="http://schemas.microsoft.com/office/drawing/2014/main" id="{D92ED30B-12F5-1850-8414-982A684692E4}"/>
              </a:ext>
            </a:extLst>
          </p:cNvPr>
          <p:cNvPicPr>
            <a:picLocks noChangeAspect="1"/>
          </p:cNvPicPr>
          <p:nvPr/>
        </p:nvPicPr>
        <p:blipFill>
          <a:blip r:embed="rId5"/>
          <a:stretch>
            <a:fillRect/>
          </a:stretch>
        </p:blipFill>
        <p:spPr>
          <a:xfrm>
            <a:off x="274983" y="1967085"/>
            <a:ext cx="3988904" cy="1474791"/>
          </a:xfrm>
          <a:prstGeom prst="rect">
            <a:avLst/>
          </a:prstGeom>
        </p:spPr>
      </p:pic>
      <p:sp>
        <p:nvSpPr>
          <p:cNvPr id="12" name="Content Placeholder 2">
            <a:extLst>
              <a:ext uri="{FF2B5EF4-FFF2-40B4-BE49-F238E27FC236}">
                <a16:creationId xmlns:a16="http://schemas.microsoft.com/office/drawing/2014/main" id="{7DE3D7CA-F41B-8B14-1E69-8D6D47B559E5}"/>
              </a:ext>
            </a:extLst>
          </p:cNvPr>
          <p:cNvSpPr txBox="1">
            <a:spLocks/>
          </p:cNvSpPr>
          <p:nvPr/>
        </p:nvSpPr>
        <p:spPr>
          <a:xfrm>
            <a:off x="274983" y="3393900"/>
            <a:ext cx="4020360" cy="255571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Inpatient ICD code for Hypercapnic Respiratory Failure</a:t>
            </a:r>
          </a:p>
          <a:p>
            <a:r>
              <a:rPr lang="en-US" dirty="0"/>
              <a:t>23% 30d readmission rate</a:t>
            </a:r>
          </a:p>
          <a:p>
            <a:pPr lvl="1"/>
            <a:r>
              <a:rPr lang="en-US" dirty="0"/>
              <a:t>Same as CHF, more than MI</a:t>
            </a:r>
          </a:p>
          <a:p>
            <a:r>
              <a:rPr lang="en-US" dirty="0"/>
              <a:t>66% with recurrence</a:t>
            </a:r>
          </a:p>
        </p:txBody>
      </p:sp>
      <p:pic>
        <p:nvPicPr>
          <p:cNvPr id="13" name="Picture 12">
            <a:extLst>
              <a:ext uri="{FF2B5EF4-FFF2-40B4-BE49-F238E27FC236}">
                <a16:creationId xmlns:a16="http://schemas.microsoft.com/office/drawing/2014/main" id="{A6D7994D-5A7D-EBBC-AD51-3D2BE11318EB}"/>
              </a:ext>
            </a:extLst>
          </p:cNvPr>
          <p:cNvPicPr>
            <a:picLocks noChangeAspect="1"/>
          </p:cNvPicPr>
          <p:nvPr/>
        </p:nvPicPr>
        <p:blipFill rotWithShape="1">
          <a:blip r:embed="rId6"/>
          <a:srcRect t="1" b="45927"/>
          <a:stretch/>
        </p:blipFill>
        <p:spPr>
          <a:xfrm>
            <a:off x="3932271" y="2251777"/>
            <a:ext cx="4356100" cy="857431"/>
          </a:xfrm>
          <a:prstGeom prst="rect">
            <a:avLst/>
          </a:prstGeom>
        </p:spPr>
      </p:pic>
      <p:pic>
        <p:nvPicPr>
          <p:cNvPr id="14" name="Picture 13">
            <a:extLst>
              <a:ext uri="{FF2B5EF4-FFF2-40B4-BE49-F238E27FC236}">
                <a16:creationId xmlns:a16="http://schemas.microsoft.com/office/drawing/2014/main" id="{2BFC884D-8757-A07E-F614-43DB159E7FDF}"/>
              </a:ext>
            </a:extLst>
          </p:cNvPr>
          <p:cNvPicPr>
            <a:picLocks noChangeAspect="1"/>
          </p:cNvPicPr>
          <p:nvPr/>
        </p:nvPicPr>
        <p:blipFill>
          <a:blip r:embed="rId7"/>
          <a:stretch>
            <a:fillRect/>
          </a:stretch>
        </p:blipFill>
        <p:spPr>
          <a:xfrm>
            <a:off x="4407172" y="3275333"/>
            <a:ext cx="3462983" cy="2572830"/>
          </a:xfrm>
          <a:prstGeom prst="rect">
            <a:avLst/>
          </a:prstGeom>
        </p:spPr>
      </p:pic>
      <p:sp>
        <p:nvSpPr>
          <p:cNvPr id="15" name="Title 1">
            <a:extLst>
              <a:ext uri="{FF2B5EF4-FFF2-40B4-BE49-F238E27FC236}">
                <a16:creationId xmlns:a16="http://schemas.microsoft.com/office/drawing/2014/main" id="{F6F60915-AE89-436D-EFAE-C65AFCB9F4CA}"/>
              </a:ext>
            </a:extLst>
          </p:cNvPr>
          <p:cNvSpPr txBox="1">
            <a:spLocks/>
          </p:cNvSpPr>
          <p:nvPr/>
        </p:nvSpPr>
        <p:spPr>
          <a:xfrm>
            <a:off x="1126524" y="6115739"/>
            <a:ext cx="10515600" cy="654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Could we catch them earlier? Would it help? </a:t>
            </a:r>
          </a:p>
        </p:txBody>
      </p:sp>
      <p:sp>
        <p:nvSpPr>
          <p:cNvPr id="16" name="Content Placeholder 2">
            <a:extLst>
              <a:ext uri="{FF2B5EF4-FFF2-40B4-BE49-F238E27FC236}">
                <a16:creationId xmlns:a16="http://schemas.microsoft.com/office/drawing/2014/main" id="{642719A5-0AEB-1BC3-E208-093B79B002FE}"/>
              </a:ext>
            </a:extLst>
          </p:cNvPr>
          <p:cNvSpPr txBox="1">
            <a:spLocks/>
          </p:cNvSpPr>
          <p:nvPr/>
        </p:nvSpPr>
        <p:spPr>
          <a:xfrm>
            <a:off x="4263887" y="5226464"/>
            <a:ext cx="3718098" cy="10442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8" name="Cross 17">
            <a:extLst>
              <a:ext uri="{FF2B5EF4-FFF2-40B4-BE49-F238E27FC236}">
                <a16:creationId xmlns:a16="http://schemas.microsoft.com/office/drawing/2014/main" id="{5591F372-D7CE-5188-538F-50CEAFB7CA61}"/>
              </a:ext>
            </a:extLst>
          </p:cNvPr>
          <p:cNvSpPr/>
          <p:nvPr/>
        </p:nvSpPr>
        <p:spPr>
          <a:xfrm rot="19232980">
            <a:off x="7202198" y="4309406"/>
            <a:ext cx="84524" cy="79242"/>
          </a:xfrm>
          <a:prstGeom prst="plus">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3AD086FD-4500-827A-BE89-0479B885EE31}"/>
              </a:ext>
            </a:extLst>
          </p:cNvPr>
          <p:cNvCxnSpPr>
            <a:cxnSpLocks/>
          </p:cNvCxnSpPr>
          <p:nvPr/>
        </p:nvCxnSpPr>
        <p:spPr>
          <a:xfrm flipV="1">
            <a:off x="6954253" y="4430540"/>
            <a:ext cx="180475" cy="21991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6A57F8-233C-3A53-071E-246F40E0A302}"/>
              </a:ext>
            </a:extLst>
          </p:cNvPr>
          <p:cNvSpPr txBox="1"/>
          <p:nvPr/>
        </p:nvSpPr>
        <p:spPr>
          <a:xfrm>
            <a:off x="6126366" y="4650450"/>
            <a:ext cx="2401001" cy="646331"/>
          </a:xfrm>
          <a:prstGeom prst="rect">
            <a:avLst/>
          </a:prstGeom>
          <a:noFill/>
        </p:spPr>
        <p:txBody>
          <a:bodyPr wrap="square" rtlCol="0">
            <a:spAutoFit/>
          </a:bodyPr>
          <a:lstStyle/>
          <a:p>
            <a:r>
              <a:rPr lang="en-US" dirty="0"/>
              <a:t>Decompensated Cirrhosis, for reference</a:t>
            </a:r>
          </a:p>
        </p:txBody>
      </p:sp>
    </p:spTree>
    <p:extLst>
      <p:ext uri="{BB962C8B-B14F-4D97-AF65-F5344CB8AC3E}">
        <p14:creationId xmlns:p14="http://schemas.microsoft.com/office/powerpoint/2010/main" val="182035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FBC53-169E-1FC3-5D15-584AAA93E89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0702" y="3051900"/>
            <a:ext cx="3756838" cy="2504559"/>
          </a:xfrm>
          <a:prstGeom prst="rect">
            <a:avLst/>
          </a:prstGeom>
          <a:noFill/>
          <a:ln>
            <a:noFill/>
          </a:ln>
        </p:spPr>
      </p:pic>
      <p:sp>
        <p:nvSpPr>
          <p:cNvPr id="2" name="Title 1">
            <a:extLst>
              <a:ext uri="{FF2B5EF4-FFF2-40B4-BE49-F238E27FC236}">
                <a16:creationId xmlns:a16="http://schemas.microsoft.com/office/drawing/2014/main" id="{77E9597E-2C28-23E9-774F-1DDEB0658359}"/>
              </a:ext>
            </a:extLst>
          </p:cNvPr>
          <p:cNvSpPr>
            <a:spLocks noGrp="1"/>
          </p:cNvSpPr>
          <p:nvPr>
            <p:ph type="title"/>
          </p:nvPr>
        </p:nvSpPr>
        <p:spPr/>
        <p:txBody>
          <a:bodyPr/>
          <a:lstStyle/>
          <a:p>
            <a:r>
              <a:rPr lang="en-US" dirty="0"/>
              <a:t>Prior work:</a:t>
            </a:r>
          </a:p>
        </p:txBody>
      </p:sp>
      <p:graphicFrame>
        <p:nvGraphicFramePr>
          <p:cNvPr id="5" name="Table 4">
            <a:extLst>
              <a:ext uri="{FF2B5EF4-FFF2-40B4-BE49-F238E27FC236}">
                <a16:creationId xmlns:a16="http://schemas.microsoft.com/office/drawing/2014/main" id="{5AF08769-F1AB-F469-4BE7-7B2D4DB760CF}"/>
              </a:ext>
            </a:extLst>
          </p:cNvPr>
          <p:cNvGraphicFramePr>
            <a:graphicFrameLocks noGrp="1"/>
          </p:cNvGraphicFramePr>
          <p:nvPr>
            <p:extLst>
              <p:ext uri="{D42A27DB-BD31-4B8C-83A1-F6EECF244321}">
                <p14:modId xmlns:p14="http://schemas.microsoft.com/office/powerpoint/2010/main" val="3588330945"/>
              </p:ext>
            </p:extLst>
          </p:nvPr>
        </p:nvGraphicFramePr>
        <p:xfrm>
          <a:off x="216565" y="3232713"/>
          <a:ext cx="3218342" cy="2140123"/>
        </p:xfrm>
        <a:graphic>
          <a:graphicData uri="http://schemas.openxmlformats.org/drawingml/2006/table">
            <a:tbl>
              <a:tblPr>
                <a:tableStyleId>{FABFCF23-3B69-468F-B69F-88F6DE6A72F2}</a:tableStyleId>
              </a:tblPr>
              <a:tblGrid>
                <a:gridCol w="893694">
                  <a:extLst>
                    <a:ext uri="{9D8B030D-6E8A-4147-A177-3AD203B41FA5}">
                      <a16:colId xmlns:a16="http://schemas.microsoft.com/office/drawing/2014/main" val="3951179501"/>
                    </a:ext>
                  </a:extLst>
                </a:gridCol>
                <a:gridCol w="752581">
                  <a:extLst>
                    <a:ext uri="{9D8B030D-6E8A-4147-A177-3AD203B41FA5}">
                      <a16:colId xmlns:a16="http://schemas.microsoft.com/office/drawing/2014/main" val="847314954"/>
                    </a:ext>
                  </a:extLst>
                </a:gridCol>
                <a:gridCol w="764341">
                  <a:extLst>
                    <a:ext uri="{9D8B030D-6E8A-4147-A177-3AD203B41FA5}">
                      <a16:colId xmlns:a16="http://schemas.microsoft.com/office/drawing/2014/main" val="1411215407"/>
                    </a:ext>
                  </a:extLst>
                </a:gridCol>
                <a:gridCol w="807726">
                  <a:extLst>
                    <a:ext uri="{9D8B030D-6E8A-4147-A177-3AD203B41FA5}">
                      <a16:colId xmlns:a16="http://schemas.microsoft.com/office/drawing/2014/main" val="3868723423"/>
                    </a:ext>
                  </a:extLst>
                </a:gridCol>
              </a:tblGrid>
              <a:tr h="221055">
                <a:tc>
                  <a:txBody>
                    <a:bodyPr/>
                    <a:lstStyle/>
                    <a:p>
                      <a:pPr algn="l" fontAlgn="b"/>
                      <a:r>
                        <a:rPr lang="en-US" sz="1400" b="0" u="none" strike="noStrike">
                          <a:effectLst/>
                        </a:rPr>
                        <a:t> </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Total</a:t>
                      </a:r>
                      <a:endParaRPr lang="en-US" sz="1400" b="1" i="0" u="none" strike="noStrike" dirty="0">
                        <a:effectLst/>
                        <a:latin typeface="Calibri" panose="020F0502020204030204" pitchFamily="34" charset="0"/>
                      </a:endParaRPr>
                    </a:p>
                  </a:txBody>
                  <a:tcPr marL="9525" marR="9525" marT="9525" marB="0" anchor="b"/>
                </a:tc>
                <a:tc>
                  <a:txBody>
                    <a:bodyPr/>
                    <a:lstStyle/>
                    <a:p>
                      <a:pPr algn="l" fontAlgn="b"/>
                      <a:r>
                        <a:rPr lang="en-US" sz="1400" b="1" u="none" strike="noStrike">
                          <a:effectLst/>
                        </a:rPr>
                        <a:t>No ABG Obtained</a:t>
                      </a:r>
                      <a:endParaRPr lang="en-US" sz="1400" b="1" i="0" u="none" strike="noStrike">
                        <a:effectLst/>
                        <a:latin typeface="Calibri" panose="020F0502020204030204" pitchFamily="34" charset="0"/>
                      </a:endParaRPr>
                    </a:p>
                  </a:txBody>
                  <a:tcPr marL="9525" marR="9525" marT="9525" marB="0" anchor="b"/>
                </a:tc>
                <a:tc>
                  <a:txBody>
                    <a:bodyPr/>
                    <a:lstStyle/>
                    <a:p>
                      <a:pPr algn="l" fontAlgn="b"/>
                      <a:r>
                        <a:rPr lang="en-US" sz="1400" b="1" u="none" strike="noStrike" dirty="0">
                          <a:effectLst/>
                        </a:rPr>
                        <a:t>ABG Obtained</a:t>
                      </a:r>
                      <a:endParaRPr lang="en-US" sz="1400" b="1"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964814395"/>
                  </a:ext>
                </a:extLst>
              </a:tr>
              <a:tr h="395143">
                <a:tc>
                  <a:txBody>
                    <a:bodyPr/>
                    <a:lstStyle/>
                    <a:p>
                      <a:pPr algn="l" fontAlgn="b"/>
                      <a:r>
                        <a:rPr lang="en-US" sz="1400" b="0" i="0" u="none" strike="noStrike">
                          <a:effectLst/>
                          <a:latin typeface="Calibri" panose="020F0502020204030204" pitchFamily="34" charset="0"/>
                        </a:rPr>
                        <a:t>N</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879,019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675,620</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203,399</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62973448"/>
                  </a:ext>
                </a:extLst>
              </a:tr>
              <a:tr h="401124">
                <a:tc>
                  <a:txBody>
                    <a:bodyPr/>
                    <a:lstStyle/>
                    <a:p>
                      <a:pPr algn="l" fontAlgn="b"/>
                      <a:r>
                        <a:rPr lang="en-US" sz="1400" b="0" u="none" strike="noStrike" dirty="0">
                          <a:effectLst/>
                        </a:rPr>
                        <a:t>Ambulatory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39% (343,699)</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50% (334,457)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 5% (9,242)</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401124">
                <a:tc>
                  <a:txBody>
                    <a:bodyPr/>
                    <a:lstStyle/>
                    <a:p>
                      <a:pPr algn="l" fontAlgn="b"/>
                      <a:r>
                        <a:rPr lang="en-US" sz="1400" b="0" u="none" strike="noStrike">
                          <a:effectLst/>
                        </a:rPr>
                        <a:t>Emergency</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20% (175,792)</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a:effectLst/>
                        </a:rPr>
                        <a:t>22% (146,066)</a:t>
                      </a:r>
                      <a:endParaRPr lang="en-US" sz="1400" b="0" i="0" u="none" strike="noStrike">
                        <a:effectLst/>
                        <a:latin typeface="Calibri" panose="020F0502020204030204" pitchFamily="34" charset="0"/>
                      </a:endParaRPr>
                    </a:p>
                  </a:txBody>
                  <a:tcPr marL="9525" marR="9525" marT="9525" marB="0" anchor="b"/>
                </a:tc>
                <a:tc>
                  <a:txBody>
                    <a:bodyPr/>
                    <a:lstStyle/>
                    <a:p>
                      <a:pPr algn="l" fontAlgn="b"/>
                      <a:r>
                        <a:rPr lang="en-US" sz="1400" b="0" u="none" strike="noStrike">
                          <a:effectLst/>
                        </a:rPr>
                        <a:t>15% (29,726)</a:t>
                      </a:r>
                      <a:endParaRPr lang="en-US" sz="1400" b="0" i="0" u="none" strike="noStrike">
                        <a:effectLst/>
                        <a:latin typeface="Calibri" panose="020F0502020204030204" pitchFamily="34" charset="0"/>
                      </a:endParaRPr>
                    </a:p>
                  </a:txBody>
                  <a:tcPr marL="9525" marR="9525" marT="9525" marB="0" anchor="b"/>
                </a:tc>
                <a:extLst>
                  <a:ext uri="{0D108BD9-81ED-4DB2-BD59-A6C34878D82A}">
                    <a16:rowId xmlns:a16="http://schemas.microsoft.com/office/drawing/2014/main" val="647713040"/>
                  </a:ext>
                </a:extLst>
              </a:tr>
              <a:tr h="401124">
                <a:tc>
                  <a:txBody>
                    <a:bodyPr/>
                    <a:lstStyle/>
                    <a:p>
                      <a:pPr algn="l" fontAlgn="b"/>
                      <a:r>
                        <a:rPr lang="en-US" sz="1400" b="0" u="none" strike="noStrike" dirty="0">
                          <a:effectLst/>
                        </a:rPr>
                        <a:t>Inpatient</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41% (359,528)</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29% (195,097)</a:t>
                      </a:r>
                      <a:endParaRPr lang="en-US" sz="1400" b="0" i="0" u="none" strike="noStrike" dirty="0">
                        <a:effectLst/>
                        <a:latin typeface="Calibri" panose="020F0502020204030204" pitchFamily="34" charset="0"/>
                      </a:endParaRPr>
                    </a:p>
                  </a:txBody>
                  <a:tcPr marL="9525" marR="9525" marT="9525" marB="0" anchor="b"/>
                </a:tc>
                <a:tc>
                  <a:txBody>
                    <a:bodyPr/>
                    <a:lstStyle/>
                    <a:p>
                      <a:pPr algn="l" fontAlgn="b"/>
                      <a:r>
                        <a:rPr lang="en-US" sz="1400" b="0" u="none" strike="noStrike" dirty="0">
                          <a:effectLst/>
                        </a:rPr>
                        <a:t>81% (164,431)</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354882066"/>
                  </a:ext>
                </a:extLst>
              </a:tr>
            </a:tbl>
          </a:graphicData>
        </a:graphic>
      </p:graphicFrame>
      <p:pic>
        <p:nvPicPr>
          <p:cNvPr id="6" name="Picture 5">
            <a:extLst>
              <a:ext uri="{FF2B5EF4-FFF2-40B4-BE49-F238E27FC236}">
                <a16:creationId xmlns:a16="http://schemas.microsoft.com/office/drawing/2014/main" id="{D0C4548E-E2A2-7ED8-936B-47D38D51F0E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021" y="3160524"/>
            <a:ext cx="3394415" cy="2262944"/>
          </a:xfrm>
          <a:prstGeom prst="rect">
            <a:avLst/>
          </a:prstGeom>
          <a:noFill/>
          <a:ln>
            <a:noFill/>
          </a:ln>
        </p:spPr>
      </p:pic>
      <p:pic>
        <p:nvPicPr>
          <p:cNvPr id="8" name="Picture 7">
            <a:extLst>
              <a:ext uri="{FF2B5EF4-FFF2-40B4-BE49-F238E27FC236}">
                <a16:creationId xmlns:a16="http://schemas.microsoft.com/office/drawing/2014/main" id="{C7A84AAE-BD6F-613B-1525-A72926CECBA3}"/>
              </a:ext>
            </a:extLst>
          </p:cNvPr>
          <p:cNvPicPr>
            <a:picLocks noChangeAspect="1"/>
          </p:cNvPicPr>
          <p:nvPr/>
        </p:nvPicPr>
        <p:blipFill>
          <a:blip r:embed="rId5"/>
          <a:stretch>
            <a:fillRect/>
          </a:stretch>
        </p:blipFill>
        <p:spPr>
          <a:xfrm>
            <a:off x="4558455" y="2145576"/>
            <a:ext cx="2092247" cy="715531"/>
          </a:xfrm>
          <a:prstGeom prst="rect">
            <a:avLst/>
          </a:prstGeom>
        </p:spPr>
      </p:pic>
      <p:cxnSp>
        <p:nvCxnSpPr>
          <p:cNvPr id="10" name="Straight Arrow Connector 9">
            <a:extLst>
              <a:ext uri="{FF2B5EF4-FFF2-40B4-BE49-F238E27FC236}">
                <a16:creationId xmlns:a16="http://schemas.microsoft.com/office/drawing/2014/main" id="{0BBF49F0-8995-6019-2489-047C078D9009}"/>
              </a:ext>
            </a:extLst>
          </p:cNvPr>
          <p:cNvCxnSpPr>
            <a:cxnSpLocks/>
          </p:cNvCxnSpPr>
          <p:nvPr/>
        </p:nvCxnSpPr>
        <p:spPr>
          <a:xfrm>
            <a:off x="3434907" y="4517445"/>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0D929AB-986D-CE9E-C805-AA9430D63CF4}"/>
              </a:ext>
            </a:extLst>
          </p:cNvPr>
          <p:cNvCxnSpPr>
            <a:cxnSpLocks/>
          </p:cNvCxnSpPr>
          <p:nvPr/>
        </p:nvCxnSpPr>
        <p:spPr>
          <a:xfrm>
            <a:off x="6565083" y="4541510"/>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CAC04D6-539C-D46E-6020-7C0BF91C012A}"/>
              </a:ext>
            </a:extLst>
          </p:cNvPr>
          <p:cNvCxnSpPr>
            <a:cxnSpLocks/>
          </p:cNvCxnSpPr>
          <p:nvPr/>
        </p:nvCxnSpPr>
        <p:spPr>
          <a:xfrm>
            <a:off x="10041947" y="4517446"/>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7DB4CB45-D30C-4B39-4518-E61AC1C77B59}"/>
              </a:ext>
            </a:extLst>
          </p:cNvPr>
          <p:cNvGraphicFramePr>
            <a:graphicFrameLocks noGrp="1"/>
          </p:cNvGraphicFramePr>
          <p:nvPr>
            <p:extLst>
              <p:ext uri="{D42A27DB-BD31-4B8C-83A1-F6EECF244321}">
                <p14:modId xmlns:p14="http://schemas.microsoft.com/office/powerpoint/2010/main" val="2889628756"/>
              </p:ext>
            </p:extLst>
          </p:nvPr>
        </p:nvGraphicFramePr>
        <p:xfrm>
          <a:off x="10445530" y="3143873"/>
          <a:ext cx="1463899" cy="1986915"/>
        </p:xfrm>
        <a:graphic>
          <a:graphicData uri="http://schemas.openxmlformats.org/drawingml/2006/table">
            <a:tbl>
              <a:tblPr>
                <a:tableStyleId>{FABFCF23-3B69-468F-B69F-88F6DE6A72F2}</a:tableStyleId>
              </a:tblPr>
              <a:tblGrid>
                <a:gridCol w="1463899">
                  <a:extLst>
                    <a:ext uri="{9D8B030D-6E8A-4147-A177-3AD203B41FA5}">
                      <a16:colId xmlns:a16="http://schemas.microsoft.com/office/drawing/2014/main" val="3951179501"/>
                    </a:ext>
                  </a:extLst>
                </a:gridCol>
              </a:tblGrid>
              <a:tr h="486517">
                <a:tc>
                  <a:txBody>
                    <a:bodyPr/>
                    <a:lstStyle/>
                    <a:p>
                      <a:pPr algn="ctr" fontAlgn="b"/>
                      <a:r>
                        <a:rPr lang="en-US" sz="1400" b="0" u="none" strike="noStrike" dirty="0">
                          <a:effectLst/>
                        </a:rPr>
                        <a:t>Candidate Predictors</a:t>
                      </a:r>
                    </a:p>
                    <a:p>
                      <a:pPr algn="ctr" fontAlgn="b"/>
                      <a:r>
                        <a:rPr lang="en-US" sz="1400" b="0" i="0" u="none" strike="noStrike" dirty="0">
                          <a:effectLst/>
                          <a:latin typeface="Calibri" panose="020F0502020204030204" pitchFamily="34" charset="0"/>
                        </a:rPr>
                        <a:t>(LASSO)</a:t>
                      </a:r>
                    </a:p>
                  </a:txBody>
                  <a:tcPr marL="9525" marR="9525" marT="9525" marB="0" anchor="b"/>
                </a:tc>
                <a:extLst>
                  <a:ext uri="{0D108BD9-81ED-4DB2-BD59-A6C34878D82A}">
                    <a16:rowId xmlns:a16="http://schemas.microsoft.com/office/drawing/2014/main" val="1964814395"/>
                  </a:ext>
                </a:extLst>
              </a:tr>
              <a:tr h="166928">
                <a:tc>
                  <a:txBody>
                    <a:bodyPr/>
                    <a:lstStyle/>
                    <a:p>
                      <a:pPr algn="l" fontAlgn="b"/>
                      <a:r>
                        <a:rPr lang="en-US" sz="1400" b="0" i="0" u="none" strike="noStrike" dirty="0">
                          <a:effectLst/>
                          <a:latin typeface="Calibri" panose="020F0502020204030204" pitchFamily="34" charset="0"/>
                        </a:rPr>
                        <a:t>Age</a:t>
                      </a:r>
                    </a:p>
                  </a:txBody>
                  <a:tcPr marL="9525" marR="9525" marT="9525" marB="0" anchor="b"/>
                </a:tc>
                <a:extLst>
                  <a:ext uri="{0D108BD9-81ED-4DB2-BD59-A6C34878D82A}">
                    <a16:rowId xmlns:a16="http://schemas.microsoft.com/office/drawing/2014/main" val="4062973448"/>
                  </a:ext>
                </a:extLst>
              </a:tr>
              <a:tr h="166928">
                <a:tc>
                  <a:txBody>
                    <a:bodyPr/>
                    <a:lstStyle/>
                    <a:p>
                      <a:pPr algn="l" fontAlgn="b"/>
                      <a:r>
                        <a:rPr lang="en-US" sz="1400" b="0" u="none" strike="noStrike" dirty="0">
                          <a:effectLst/>
                        </a:rPr>
                        <a:t>Sex</a:t>
                      </a:r>
                      <a:endParaRPr lang="en-US" sz="1400" b="0" i="0" u="none" strike="noStrike"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1032135588"/>
                  </a:ext>
                </a:extLst>
              </a:tr>
              <a:tr h="166928">
                <a:tc>
                  <a:txBody>
                    <a:bodyPr/>
                    <a:lstStyle/>
                    <a:p>
                      <a:pPr algn="l" fontAlgn="b"/>
                      <a:r>
                        <a:rPr lang="en-US" sz="1400" b="0" i="0" u="none" strike="noStrike" dirty="0">
                          <a:effectLst/>
                          <a:latin typeface="Calibri" panose="020F0502020204030204" pitchFamily="34" charset="0"/>
                        </a:rPr>
                        <a:t>Serum HCO3- </a:t>
                      </a:r>
                    </a:p>
                  </a:txBody>
                  <a:tcPr marL="9525" marR="9525" marT="9525" marB="0" anchor="b"/>
                </a:tc>
                <a:extLst>
                  <a:ext uri="{0D108BD9-81ED-4DB2-BD59-A6C34878D82A}">
                    <a16:rowId xmlns:a16="http://schemas.microsoft.com/office/drawing/2014/main" val="1173628567"/>
                  </a:ext>
                </a:extLst>
              </a:tr>
              <a:tr h="166928">
                <a:tc>
                  <a:txBody>
                    <a:bodyPr/>
                    <a:lstStyle/>
                    <a:p>
                      <a:pPr algn="l" fontAlgn="b"/>
                      <a:r>
                        <a:rPr lang="en-US" sz="1400" b="0" i="0" u="none" strike="noStrike" dirty="0">
                          <a:effectLst/>
                          <a:latin typeface="Calibri" panose="020F0502020204030204" pitchFamily="34" charset="0"/>
                        </a:rPr>
                        <a:t>Serum Potassium</a:t>
                      </a:r>
                    </a:p>
                  </a:txBody>
                  <a:tcPr marL="9525" marR="9525" marT="9525" marB="0" anchor="b"/>
                </a:tc>
                <a:extLst>
                  <a:ext uri="{0D108BD9-81ED-4DB2-BD59-A6C34878D82A}">
                    <a16:rowId xmlns:a16="http://schemas.microsoft.com/office/drawing/2014/main" val="178698013"/>
                  </a:ext>
                </a:extLst>
              </a:tr>
              <a:tr h="166928">
                <a:tc>
                  <a:txBody>
                    <a:bodyPr/>
                    <a:lstStyle/>
                    <a:p>
                      <a:pPr algn="l" fontAlgn="b"/>
                      <a:r>
                        <a:rPr lang="en-US" sz="1400" b="0" i="0" u="none" strike="noStrike" dirty="0">
                          <a:effectLst/>
                          <a:latin typeface="Calibri" panose="020F0502020204030204" pitchFamily="34" charset="0"/>
                        </a:rPr>
                        <a:t>Serum Creatinine</a:t>
                      </a:r>
                    </a:p>
                  </a:txBody>
                  <a:tcPr marL="9525" marR="9525" marT="9525" marB="0" anchor="b"/>
                </a:tc>
                <a:extLst>
                  <a:ext uri="{0D108BD9-81ED-4DB2-BD59-A6C34878D82A}">
                    <a16:rowId xmlns:a16="http://schemas.microsoft.com/office/drawing/2014/main" val="403412011"/>
                  </a:ext>
                </a:extLst>
              </a:tr>
              <a:tr h="166928">
                <a:tc>
                  <a:txBody>
                    <a:bodyPr/>
                    <a:lstStyle/>
                    <a:p>
                      <a:pPr algn="l" fontAlgn="b"/>
                      <a:r>
                        <a:rPr lang="en-US" sz="1400" b="0" i="0" u="none" strike="noStrike" dirty="0">
                          <a:effectLst/>
                          <a:latin typeface="Calibri" panose="020F0502020204030204" pitchFamily="34" charset="0"/>
                        </a:rPr>
                        <a:t>Admitting Dx</a:t>
                      </a:r>
                    </a:p>
                  </a:txBody>
                  <a:tcPr marL="9525" marR="9525" marT="9525" marB="0" anchor="b"/>
                </a:tc>
                <a:extLst>
                  <a:ext uri="{0D108BD9-81ED-4DB2-BD59-A6C34878D82A}">
                    <a16:rowId xmlns:a16="http://schemas.microsoft.com/office/drawing/2014/main" val="647713040"/>
                  </a:ext>
                </a:extLst>
              </a:tr>
            </a:tbl>
          </a:graphicData>
        </a:graphic>
      </p:graphicFrame>
    </p:spTree>
    <p:extLst>
      <p:ext uri="{BB962C8B-B14F-4D97-AF65-F5344CB8AC3E}">
        <p14:creationId xmlns:p14="http://schemas.microsoft.com/office/powerpoint/2010/main" val="1652966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031DA9A-BC68-D593-BFC0-889DCA6E2052}"/>
              </a:ext>
            </a:extLst>
          </p:cNvPr>
          <p:cNvPicPr>
            <a:picLocks noGrp="1" noChangeAspect="1"/>
          </p:cNvPicPr>
          <p:nvPr>
            <p:ph idx="1"/>
          </p:nvPr>
        </p:nvPicPr>
        <p:blipFill>
          <a:blip r:embed="rId3"/>
          <a:stretch>
            <a:fillRect/>
          </a:stretch>
        </p:blipFill>
        <p:spPr>
          <a:xfrm>
            <a:off x="3009107" y="167400"/>
            <a:ext cx="6523200" cy="6523200"/>
          </a:xfrm>
          <a:prstGeom prst="rect">
            <a:avLst/>
          </a:prstGeom>
        </p:spPr>
      </p:pic>
      <p:sp>
        <p:nvSpPr>
          <p:cNvPr id="5" name="TextBox 4">
            <a:extLst>
              <a:ext uri="{FF2B5EF4-FFF2-40B4-BE49-F238E27FC236}">
                <a16:creationId xmlns:a16="http://schemas.microsoft.com/office/drawing/2014/main" id="{59355B1D-C2DD-77E3-EE3E-85A154B9BEA8}"/>
              </a:ext>
            </a:extLst>
          </p:cNvPr>
          <p:cNvSpPr txBox="1"/>
          <p:nvPr/>
        </p:nvSpPr>
        <p:spPr>
          <a:xfrm>
            <a:off x="3720616" y="5491474"/>
            <a:ext cx="5100181" cy="1200329"/>
          </a:xfrm>
          <a:prstGeom prst="rect">
            <a:avLst/>
          </a:prstGeom>
          <a:noFill/>
        </p:spPr>
        <p:txBody>
          <a:bodyPr wrap="square" rtlCol="0">
            <a:spAutoFit/>
          </a:bodyPr>
          <a:lstStyle/>
          <a:p>
            <a:pPr algn="ctr"/>
            <a:r>
              <a:rPr lang="en-US" sz="3600" dirty="0">
                <a:solidFill>
                  <a:schemeClr val="bg1"/>
                </a:solidFill>
              </a:rPr>
              <a:t>Probabilistic Modeling Likelihood of Hypercapnia </a:t>
            </a:r>
          </a:p>
        </p:txBody>
      </p:sp>
      <p:sp>
        <p:nvSpPr>
          <p:cNvPr id="6" name="TextBox 5">
            <a:extLst>
              <a:ext uri="{FF2B5EF4-FFF2-40B4-BE49-F238E27FC236}">
                <a16:creationId xmlns:a16="http://schemas.microsoft.com/office/drawing/2014/main" id="{2773389D-8661-428C-36D5-83B742D07248}"/>
              </a:ext>
            </a:extLst>
          </p:cNvPr>
          <p:cNvSpPr txBox="1"/>
          <p:nvPr/>
        </p:nvSpPr>
        <p:spPr>
          <a:xfrm>
            <a:off x="5087655" y="3610535"/>
            <a:ext cx="2265123" cy="954107"/>
          </a:xfrm>
          <a:prstGeom prst="rect">
            <a:avLst/>
          </a:prstGeom>
          <a:noFill/>
        </p:spPr>
        <p:txBody>
          <a:bodyPr wrap="square" rtlCol="0">
            <a:spAutoFit/>
          </a:bodyPr>
          <a:lstStyle/>
          <a:p>
            <a:pPr algn="ctr"/>
            <a:r>
              <a:rPr lang="en-US" sz="2800" dirty="0">
                <a:solidFill>
                  <a:schemeClr val="bg1"/>
                </a:solidFill>
              </a:rPr>
              <a:t>Validation &amp; Tuning</a:t>
            </a:r>
          </a:p>
        </p:txBody>
      </p:sp>
      <p:sp>
        <p:nvSpPr>
          <p:cNvPr id="7" name="TextBox 6">
            <a:extLst>
              <a:ext uri="{FF2B5EF4-FFF2-40B4-BE49-F238E27FC236}">
                <a16:creationId xmlns:a16="http://schemas.microsoft.com/office/drawing/2014/main" id="{DFC643FF-AAC6-1275-1576-8240EC0AB6B7}"/>
              </a:ext>
            </a:extLst>
          </p:cNvPr>
          <p:cNvSpPr txBox="1"/>
          <p:nvPr/>
        </p:nvSpPr>
        <p:spPr>
          <a:xfrm>
            <a:off x="3361150" y="2030434"/>
            <a:ext cx="2265123" cy="1384995"/>
          </a:xfrm>
          <a:prstGeom prst="rect">
            <a:avLst/>
          </a:prstGeom>
          <a:noFill/>
        </p:spPr>
        <p:txBody>
          <a:bodyPr wrap="square" rtlCol="0">
            <a:spAutoFit/>
          </a:bodyPr>
          <a:lstStyle/>
          <a:p>
            <a:pPr algn="ctr"/>
            <a:r>
              <a:rPr lang="en-US" sz="2800" dirty="0">
                <a:solidFill>
                  <a:schemeClr val="bg1"/>
                </a:solidFill>
              </a:rPr>
              <a:t>Aim 1: Integration of NLP/LLM </a:t>
            </a:r>
          </a:p>
        </p:txBody>
      </p:sp>
      <p:sp>
        <p:nvSpPr>
          <p:cNvPr id="8" name="TextBox 7">
            <a:extLst>
              <a:ext uri="{FF2B5EF4-FFF2-40B4-BE49-F238E27FC236}">
                <a16:creationId xmlns:a16="http://schemas.microsoft.com/office/drawing/2014/main" id="{FE6D755F-0381-FE2F-2FD6-E6C417E0C2D9}"/>
              </a:ext>
            </a:extLst>
          </p:cNvPr>
          <p:cNvSpPr txBox="1"/>
          <p:nvPr/>
        </p:nvSpPr>
        <p:spPr>
          <a:xfrm>
            <a:off x="5087654" y="643955"/>
            <a:ext cx="2265123" cy="1815882"/>
          </a:xfrm>
          <a:prstGeom prst="rect">
            <a:avLst/>
          </a:prstGeom>
          <a:noFill/>
        </p:spPr>
        <p:txBody>
          <a:bodyPr wrap="square" rtlCol="0">
            <a:spAutoFit/>
          </a:bodyPr>
          <a:lstStyle/>
          <a:p>
            <a:pPr algn="ctr"/>
            <a:r>
              <a:rPr lang="en-US" sz="2800" dirty="0">
                <a:solidFill>
                  <a:schemeClr val="bg1"/>
                </a:solidFill>
              </a:rPr>
              <a:t>Aim 2: Prospective Validation of PPV</a:t>
            </a:r>
          </a:p>
        </p:txBody>
      </p:sp>
      <p:sp>
        <p:nvSpPr>
          <p:cNvPr id="9" name="TextBox 8">
            <a:extLst>
              <a:ext uri="{FF2B5EF4-FFF2-40B4-BE49-F238E27FC236}">
                <a16:creationId xmlns:a16="http://schemas.microsoft.com/office/drawing/2014/main" id="{69F3B3E1-0AF9-6B8B-45DD-59F47E0E5B61}"/>
              </a:ext>
            </a:extLst>
          </p:cNvPr>
          <p:cNvSpPr txBox="1"/>
          <p:nvPr/>
        </p:nvSpPr>
        <p:spPr>
          <a:xfrm>
            <a:off x="7068855" y="1792247"/>
            <a:ext cx="2265123" cy="1815882"/>
          </a:xfrm>
          <a:prstGeom prst="rect">
            <a:avLst/>
          </a:prstGeom>
          <a:noFill/>
        </p:spPr>
        <p:txBody>
          <a:bodyPr wrap="square" rtlCol="0">
            <a:spAutoFit/>
          </a:bodyPr>
          <a:lstStyle/>
          <a:p>
            <a:pPr algn="ctr"/>
            <a:r>
              <a:rPr lang="en-US" sz="2800" dirty="0">
                <a:solidFill>
                  <a:schemeClr val="bg1"/>
                </a:solidFill>
              </a:rPr>
              <a:t>Aim 3: Evaluation of Prognostic Significance</a:t>
            </a:r>
          </a:p>
        </p:txBody>
      </p:sp>
    </p:spTree>
    <p:extLst>
      <p:ext uri="{BB962C8B-B14F-4D97-AF65-F5344CB8AC3E}">
        <p14:creationId xmlns:p14="http://schemas.microsoft.com/office/powerpoint/2010/main" val="1059028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FC80C-7D8F-8E00-E6DF-B12541D9F722}"/>
              </a:ext>
            </a:extLst>
          </p:cNvPr>
          <p:cNvSpPr>
            <a:spLocks noGrp="1"/>
          </p:cNvSpPr>
          <p:nvPr>
            <p:ph type="title"/>
          </p:nvPr>
        </p:nvSpPr>
        <p:spPr/>
        <p:txBody>
          <a:bodyPr/>
          <a:lstStyle/>
          <a:p>
            <a:r>
              <a:rPr lang="en-US" dirty="0"/>
              <a:t>Aim 1: Optimize (and externally validate) local performance of statistical model </a:t>
            </a:r>
          </a:p>
        </p:txBody>
      </p:sp>
      <p:pic>
        <p:nvPicPr>
          <p:cNvPr id="10" name="Picture 4" descr="Can I trust my model's probabilities? A deep dive into probability  calibration">
            <a:extLst>
              <a:ext uri="{FF2B5EF4-FFF2-40B4-BE49-F238E27FC236}">
                <a16:creationId xmlns:a16="http://schemas.microsoft.com/office/drawing/2014/main" id="{F3CAC98B-90F9-125D-5E59-CF04DF4A3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677" y="4339979"/>
            <a:ext cx="2702262" cy="19719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Receiver operating characteristic - Wikipedia">
            <a:extLst>
              <a:ext uri="{FF2B5EF4-FFF2-40B4-BE49-F238E27FC236}">
                <a16:creationId xmlns:a16="http://schemas.microsoft.com/office/drawing/2014/main" id="{3F7F85B8-66BA-59DA-BE03-48F6DC24D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1414" y="1825625"/>
            <a:ext cx="2304789" cy="230478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743D0CF-682C-E602-DE17-BCBD8A2EC14C}"/>
              </a:ext>
            </a:extLst>
          </p:cNvPr>
          <p:cNvSpPr>
            <a:spLocks noGrp="1"/>
          </p:cNvSpPr>
          <p:nvPr>
            <p:ph idx="1"/>
          </p:nvPr>
        </p:nvSpPr>
        <p:spPr>
          <a:xfrm>
            <a:off x="838200" y="1825625"/>
            <a:ext cx="7804759" cy="4351338"/>
          </a:xfrm>
        </p:spPr>
        <p:txBody>
          <a:bodyPr>
            <a:normAutofit/>
          </a:bodyPr>
          <a:lstStyle/>
          <a:p>
            <a:r>
              <a:rPr lang="en-US" dirty="0"/>
              <a:t>Apply </a:t>
            </a:r>
            <a:r>
              <a:rPr lang="en-US" dirty="0" err="1"/>
              <a:t>TriNetX</a:t>
            </a:r>
            <a:r>
              <a:rPr lang="en-US" dirty="0"/>
              <a:t> model to retrospective data from the University of Utah. </a:t>
            </a:r>
          </a:p>
          <a:p>
            <a:pPr lvl="1"/>
            <a:r>
              <a:rPr lang="en-US" dirty="0"/>
              <a:t>Reference standard: patients who had arterial blood gasses obtained. </a:t>
            </a:r>
          </a:p>
          <a:p>
            <a:r>
              <a:rPr lang="en-US" dirty="0"/>
              <a:t>Adjust model weights</a:t>
            </a:r>
          </a:p>
          <a:p>
            <a:r>
              <a:rPr lang="en-US" dirty="0"/>
              <a:t>Add natural language processing using established tools / pipelines (CLAMP, LLM )</a:t>
            </a:r>
          </a:p>
          <a:p>
            <a:r>
              <a:rPr lang="en-US" dirty="0"/>
              <a:t>Generate measures of model performance (discrimination and calibration) to inform other aims</a:t>
            </a:r>
          </a:p>
        </p:txBody>
      </p:sp>
    </p:spTree>
    <p:extLst>
      <p:ext uri="{BB962C8B-B14F-4D97-AF65-F5344CB8AC3E}">
        <p14:creationId xmlns:p14="http://schemas.microsoft.com/office/powerpoint/2010/main" val="724522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Prior work:</a:t>
            </a:r>
          </a:p>
        </p:txBody>
      </p:sp>
      <p:grpSp>
        <p:nvGrpSpPr>
          <p:cNvPr id="4" name="Group 3">
            <a:extLst>
              <a:ext uri="{FF2B5EF4-FFF2-40B4-BE49-F238E27FC236}">
                <a16:creationId xmlns:a16="http://schemas.microsoft.com/office/drawing/2014/main" id="{39EDB882-B720-07E1-86BD-571D36DD2973}"/>
              </a:ext>
            </a:extLst>
          </p:cNvPr>
          <p:cNvGrpSpPr/>
          <p:nvPr/>
        </p:nvGrpSpPr>
        <p:grpSpPr>
          <a:xfrm>
            <a:off x="451704" y="3320714"/>
            <a:ext cx="6095806" cy="3337921"/>
            <a:chOff x="5771186" y="3544294"/>
            <a:chExt cx="6095806" cy="3337921"/>
          </a:xfrm>
        </p:grpSpPr>
        <p:pic>
          <p:nvPicPr>
            <p:cNvPr id="5" name="Picture 4">
              <a:extLst>
                <a:ext uri="{FF2B5EF4-FFF2-40B4-BE49-F238E27FC236}">
                  <a16:creationId xmlns:a16="http://schemas.microsoft.com/office/drawing/2014/main" id="{9B98C5E0-ECD5-6F12-EFEC-B873AC44DB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130" b="21473"/>
            <a:stretch/>
          </p:blipFill>
          <p:spPr bwMode="auto">
            <a:xfrm>
              <a:off x="5771186" y="3544294"/>
              <a:ext cx="6095806" cy="2767606"/>
            </a:xfrm>
            <a:prstGeom prst="rect">
              <a:avLst/>
            </a:prstGeom>
            <a:noFill/>
            <a:ln>
              <a:noFill/>
            </a:ln>
            <a:extLst>
              <a:ext uri="{53640926-AAD7-44D8-BBD7-CCE9431645EC}">
                <a14:shadowObscured xmlns:a14="http://schemas.microsoft.com/office/drawing/2010/main"/>
              </a:ext>
            </a:extLst>
          </p:spPr>
        </p:pic>
        <p:pic>
          <p:nvPicPr>
            <p:cNvPr id="6" name="Picture 8" descr="undefined">
              <a:extLst>
                <a:ext uri="{FF2B5EF4-FFF2-40B4-BE49-F238E27FC236}">
                  <a16:creationId xmlns:a16="http://schemas.microsoft.com/office/drawing/2014/main" id="{2E32319A-7FD8-F536-6AE1-87791083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123" y="6019639"/>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undefined">
              <a:extLst>
                <a:ext uri="{FF2B5EF4-FFF2-40B4-BE49-F238E27FC236}">
                  <a16:creationId xmlns:a16="http://schemas.microsoft.com/office/drawing/2014/main" id="{F783C47D-CF4E-700A-5083-604156995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8659" y="6408979"/>
              <a:ext cx="946472" cy="473236"/>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17539929-0968-F8DF-0349-9B424DE22774}"/>
                </a:ext>
              </a:extLst>
            </p:cNvPr>
            <p:cNvCxnSpPr>
              <a:cxnSpLocks/>
            </p:cNvCxnSpPr>
            <p:nvPr/>
          </p:nvCxnSpPr>
          <p:spPr>
            <a:xfrm flipV="1">
              <a:off x="8139605" y="4099000"/>
              <a:ext cx="0" cy="2695269"/>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A85DC-5D5C-1DCC-88F1-2EB5E6884242}"/>
                </a:ext>
              </a:extLst>
            </p:cNvPr>
            <p:cNvCxnSpPr>
              <a:cxnSpLocks/>
            </p:cNvCxnSpPr>
            <p:nvPr/>
          </p:nvCxnSpPr>
          <p:spPr>
            <a:xfrm flipV="1">
              <a:off x="7944787" y="4087916"/>
              <a:ext cx="0" cy="2695269"/>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pic>
          <p:nvPicPr>
            <p:cNvPr id="10" name="Picture 8" descr="undefined">
              <a:extLst>
                <a:ext uri="{FF2B5EF4-FFF2-40B4-BE49-F238E27FC236}">
                  <a16:creationId xmlns:a16="http://schemas.microsoft.com/office/drawing/2014/main" id="{67BA1B75-79D1-2710-525A-A7FEBC380A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916" y="6256257"/>
              <a:ext cx="946472" cy="473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undefined">
              <a:extLst>
                <a:ext uri="{FF2B5EF4-FFF2-40B4-BE49-F238E27FC236}">
                  <a16:creationId xmlns:a16="http://schemas.microsoft.com/office/drawing/2014/main" id="{B7184E36-A11D-FD0A-E46B-C7354EE8D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7483" y="6238019"/>
              <a:ext cx="946472" cy="47323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a:extLst>
              <a:ext uri="{FF2B5EF4-FFF2-40B4-BE49-F238E27FC236}">
                <a16:creationId xmlns:a16="http://schemas.microsoft.com/office/drawing/2014/main" id="{C12EC28E-CD94-F2C6-6E39-5DF63C08DB6C}"/>
              </a:ext>
            </a:extLst>
          </p:cNvPr>
          <p:cNvSpPr txBox="1">
            <a:spLocks/>
          </p:cNvSpPr>
          <p:nvPr/>
        </p:nvSpPr>
        <p:spPr>
          <a:xfrm>
            <a:off x="5224001" y="3320714"/>
            <a:ext cx="3726654" cy="3429000"/>
          </a:xfrm>
          <a:prstGeom prst="rect">
            <a:avLst/>
          </a:prstGeom>
          <a:solidFill>
            <a:schemeClr val="bg1"/>
          </a:solidFill>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a:p>
            <a:pPr marL="0" indent="0">
              <a:buNone/>
            </a:pPr>
            <a:r>
              <a:rPr lang="en-US" b="1" dirty="0">
                <a:effectLst/>
                <a:latin typeface="Helvetica Neue" panose="02000503000000020004" pitchFamily="2" charset="0"/>
              </a:rPr>
              <a:t>49:</a:t>
            </a:r>
            <a:r>
              <a:rPr lang="en-US" dirty="0">
                <a:effectLst/>
                <a:latin typeface="Helvetica Neue" panose="02000503000000020004" pitchFamily="2" charset="0"/>
              </a:rPr>
              <a:t> Correct 93%, Wrong 7%: weight: 1.98%</a:t>
            </a:r>
          </a:p>
          <a:p>
            <a:pPr marL="0" indent="0">
              <a:buNone/>
            </a:pPr>
            <a:r>
              <a:rPr lang="en-US" b="1" dirty="0">
                <a:effectLst/>
                <a:latin typeface="Helvetica Neue" panose="02000503000000020004" pitchFamily="2" charset="0"/>
              </a:rPr>
              <a:t>48:</a:t>
            </a:r>
            <a:r>
              <a:rPr lang="en-US" dirty="0">
                <a:effectLst/>
                <a:latin typeface="Helvetica Neue" panose="02000503000000020004" pitchFamily="2" charset="0"/>
              </a:rPr>
              <a:t> Correct 88%, Wrong 12%: weight: 2.39%</a:t>
            </a:r>
          </a:p>
          <a:p>
            <a:pPr marL="0" indent="0">
              <a:buNone/>
            </a:pPr>
            <a:r>
              <a:rPr lang="en-US" b="1" dirty="0">
                <a:effectLst/>
                <a:latin typeface="Helvetica Neue" panose="02000503000000020004" pitchFamily="2" charset="0"/>
              </a:rPr>
              <a:t>47:</a:t>
            </a:r>
            <a:r>
              <a:rPr lang="en-US" dirty="0">
                <a:effectLst/>
                <a:latin typeface="Helvetica Neue" panose="02000503000000020004" pitchFamily="2" charset="0"/>
              </a:rPr>
              <a:t> Correct 80%, Wrong 20%: weight: 2.47%</a:t>
            </a:r>
          </a:p>
          <a:p>
            <a:pPr marL="0" indent="0">
              <a:buNone/>
            </a:pPr>
            <a:r>
              <a:rPr lang="en-US" b="1" dirty="0">
                <a:effectLst/>
                <a:latin typeface="Helvetica Neue" panose="02000503000000020004" pitchFamily="2" charset="0"/>
              </a:rPr>
              <a:t>46:</a:t>
            </a:r>
            <a:r>
              <a:rPr lang="en-US" dirty="0">
                <a:effectLst/>
                <a:latin typeface="Helvetica Neue" panose="02000503000000020004" pitchFamily="2" charset="0"/>
              </a:rPr>
              <a:t> Correct 69%, Wrong 31%: weight:  2.92%</a:t>
            </a:r>
          </a:p>
          <a:p>
            <a:pPr marL="0" indent="0">
              <a:buNone/>
            </a:pPr>
            <a:r>
              <a:rPr lang="en-US" b="1" dirty="0">
                <a:effectLst/>
                <a:latin typeface="Helvetica Neue" panose="02000503000000020004" pitchFamily="2" charset="0"/>
              </a:rPr>
              <a:t>45:</a:t>
            </a:r>
            <a:r>
              <a:rPr lang="en-US" dirty="0">
                <a:effectLst/>
                <a:latin typeface="Helvetica Neue" panose="02000503000000020004" pitchFamily="2" charset="0"/>
              </a:rPr>
              <a:t> Correct 57%, Wrong 43%: weight: 3.11%</a:t>
            </a:r>
          </a:p>
          <a:p>
            <a:pPr marL="0" indent="0">
              <a:buNone/>
            </a:pPr>
            <a:r>
              <a:rPr lang="en-US" dirty="0">
                <a:effectLst/>
                <a:latin typeface="Helvetica Neue" panose="02000503000000020004" pitchFamily="2" charset="0"/>
              </a:rPr>
              <a:t>SENSITIVITY</a:t>
            </a:r>
          </a:p>
          <a:p>
            <a:pPr marL="0" indent="0">
              <a:buNone/>
            </a:pPr>
            <a:r>
              <a:rPr lang="en-US" dirty="0">
                <a:effectLst/>
                <a:latin typeface="Helvetica Neue" panose="02000503000000020004" pitchFamily="2" charset="0"/>
              </a:rPr>
              <a:t>SPECIFICITY</a:t>
            </a:r>
          </a:p>
          <a:p>
            <a:pPr marL="0" indent="0">
              <a:buNone/>
            </a:pPr>
            <a:r>
              <a:rPr lang="en-US" b="1" dirty="0">
                <a:effectLst/>
                <a:latin typeface="Helvetica Neue" panose="02000503000000020004" pitchFamily="2" charset="0"/>
              </a:rPr>
              <a:t>44:</a:t>
            </a:r>
            <a:r>
              <a:rPr lang="en-US" dirty="0">
                <a:effectLst/>
                <a:latin typeface="Helvetica Neue" panose="02000503000000020004" pitchFamily="2" charset="0"/>
              </a:rPr>
              <a:t> Correct 57%, Wrong 43% 3.56%</a:t>
            </a:r>
          </a:p>
          <a:p>
            <a:pPr marL="0" indent="0">
              <a:buNone/>
            </a:pPr>
            <a:r>
              <a:rPr lang="en-US" b="1" dirty="0">
                <a:effectLst/>
                <a:latin typeface="Helvetica Neue" panose="02000503000000020004" pitchFamily="2" charset="0"/>
              </a:rPr>
              <a:t>43:</a:t>
            </a:r>
            <a:r>
              <a:rPr lang="en-US" dirty="0">
                <a:effectLst/>
                <a:latin typeface="Helvetica Neue" panose="02000503000000020004" pitchFamily="2" charset="0"/>
              </a:rPr>
              <a:t> Correct 69%, Wrong 31% weight 3.73</a:t>
            </a:r>
          </a:p>
          <a:p>
            <a:pPr marL="0" indent="0">
              <a:buNone/>
            </a:pPr>
            <a:r>
              <a:rPr lang="en-US" b="1" dirty="0">
                <a:effectLst/>
                <a:latin typeface="Helvetica Neue" panose="02000503000000020004" pitchFamily="2" charset="0"/>
              </a:rPr>
              <a:t>42:</a:t>
            </a:r>
            <a:r>
              <a:rPr lang="en-US" dirty="0">
                <a:effectLst/>
                <a:latin typeface="Helvetica Neue" panose="02000503000000020004" pitchFamily="2" charset="0"/>
              </a:rPr>
              <a:t> Correct 80%, Wrong 20% weight 4.16%</a:t>
            </a:r>
          </a:p>
          <a:p>
            <a:pPr marL="0" indent="0">
              <a:buNone/>
            </a:pPr>
            <a:r>
              <a:rPr lang="en-US" b="1" dirty="0">
                <a:effectLst/>
                <a:latin typeface="Helvetica Neue" panose="02000503000000020004" pitchFamily="2" charset="0"/>
              </a:rPr>
              <a:t>41:</a:t>
            </a:r>
            <a:r>
              <a:rPr lang="en-US" dirty="0">
                <a:effectLst/>
                <a:latin typeface="Helvetica Neue" panose="02000503000000020004" pitchFamily="2" charset="0"/>
              </a:rPr>
              <a:t> Correct 88%, Wrong 12% weight 4.25%</a:t>
            </a:r>
          </a:p>
          <a:p>
            <a:pPr marL="0" indent="0">
              <a:buNone/>
            </a:pPr>
            <a:r>
              <a:rPr lang="en-US" b="1" dirty="0">
                <a:effectLst/>
                <a:latin typeface="Helvetica Neue" panose="02000503000000020004" pitchFamily="2" charset="0"/>
              </a:rPr>
              <a:t>40:</a:t>
            </a:r>
            <a:r>
              <a:rPr lang="en-US" dirty="0">
                <a:effectLst/>
                <a:latin typeface="Helvetica Neue" panose="02000503000000020004" pitchFamily="2" charset="0"/>
              </a:rPr>
              <a:t> Correct 93%, Wrong 7% weight 4.58%</a:t>
            </a:r>
            <a:endParaRPr lang="en-US" b="1" dirty="0">
              <a:effectLst/>
              <a:latin typeface="Helvetica Neue" panose="02000503000000020004" pitchFamily="2" charset="0"/>
            </a:endParaRPr>
          </a:p>
          <a:p>
            <a:pPr marL="0" indent="0">
              <a:buNone/>
            </a:pPr>
            <a:r>
              <a:rPr lang="en-US" b="1" dirty="0">
                <a:effectLst/>
                <a:latin typeface="Helvetica Neue" panose="02000503000000020004" pitchFamily="2" charset="0"/>
              </a:rPr>
              <a:t>….</a:t>
            </a:r>
            <a:endParaRPr lang="en-US" dirty="0">
              <a:effectLst/>
              <a:latin typeface="Helvetica Neue" panose="02000503000000020004" pitchFamily="2" charset="0"/>
            </a:endParaRPr>
          </a:p>
        </p:txBody>
      </p:sp>
      <p:cxnSp>
        <p:nvCxnSpPr>
          <p:cNvPr id="13" name="Straight Arrow Connector 12">
            <a:extLst>
              <a:ext uri="{FF2B5EF4-FFF2-40B4-BE49-F238E27FC236}">
                <a16:creationId xmlns:a16="http://schemas.microsoft.com/office/drawing/2014/main" id="{3409B6CF-F70C-46BB-09C0-D289D5AD6416}"/>
              </a:ext>
            </a:extLst>
          </p:cNvPr>
          <p:cNvCxnSpPr>
            <a:cxnSpLocks/>
          </p:cNvCxnSpPr>
          <p:nvPr/>
        </p:nvCxnSpPr>
        <p:spPr>
          <a:xfrm>
            <a:off x="4737561" y="5065291"/>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CD1B7B-2E38-7BB5-25AE-B6A29887334D}"/>
              </a:ext>
            </a:extLst>
          </p:cNvPr>
          <p:cNvCxnSpPr>
            <a:cxnSpLocks/>
          </p:cNvCxnSpPr>
          <p:nvPr/>
        </p:nvCxnSpPr>
        <p:spPr>
          <a:xfrm>
            <a:off x="8238750" y="5065289"/>
            <a:ext cx="397042" cy="0"/>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4FC928-5819-EB73-8512-C1DC371D3C10}"/>
              </a:ext>
            </a:extLst>
          </p:cNvPr>
          <p:cNvSpPr txBox="1"/>
          <p:nvPr/>
        </p:nvSpPr>
        <p:spPr>
          <a:xfrm>
            <a:off x="8213299" y="3779994"/>
            <a:ext cx="3655012" cy="2585323"/>
          </a:xfrm>
          <a:prstGeom prst="rect">
            <a:avLst/>
          </a:prstGeom>
          <a:noFill/>
        </p:spPr>
        <p:txBody>
          <a:bodyPr wrap="square">
            <a:spAutoFit/>
          </a:bodyPr>
          <a:lstStyle/>
          <a:p>
            <a:pPr lvl="2"/>
            <a:r>
              <a:rPr lang="en-US" dirty="0"/>
              <a:t>Expected test characteristics:</a:t>
            </a:r>
          </a:p>
          <a:p>
            <a:pPr marL="1200150" lvl="2" indent="-285750">
              <a:buFont typeface="Arial" panose="020B0604020202020204" pitchFamily="34" charset="0"/>
              <a:buChar char="•"/>
            </a:pPr>
            <a:r>
              <a:rPr lang="en-US" dirty="0"/>
              <a:t>sensitivity = 89%</a:t>
            </a:r>
          </a:p>
          <a:p>
            <a:pPr marL="1200150" lvl="2" indent="-285750">
              <a:buFont typeface="Arial" panose="020B0604020202020204" pitchFamily="34" charset="0"/>
              <a:buChar char="•"/>
            </a:pPr>
            <a:r>
              <a:rPr lang="en-US" dirty="0"/>
              <a:t>specificity = 92% </a:t>
            </a:r>
          </a:p>
          <a:p>
            <a:pPr lvl="2"/>
            <a:endParaRPr lang="en-US" dirty="0"/>
          </a:p>
          <a:p>
            <a:pPr lvl="2"/>
            <a:r>
              <a:rPr lang="en-US" dirty="0"/>
              <a:t>if </a:t>
            </a:r>
          </a:p>
          <a:p>
            <a:pPr marL="1200150" lvl="2" indent="-285750">
              <a:buFont typeface="Arial" panose="020B0604020202020204" pitchFamily="34" charset="0"/>
              <a:buChar char="•"/>
            </a:pPr>
            <a:r>
              <a:rPr lang="en-US" dirty="0"/>
              <a:t>agreement ~6 mmHg </a:t>
            </a:r>
          </a:p>
          <a:p>
            <a:pPr marL="1200150" lvl="2" indent="-285750">
              <a:buFont typeface="Arial" panose="020B0604020202020204" pitchFamily="34" charset="0"/>
              <a:buChar char="•"/>
            </a:pPr>
            <a:r>
              <a:rPr lang="en-US" dirty="0"/>
              <a:t>same distribution of CO2</a:t>
            </a:r>
          </a:p>
        </p:txBody>
      </p:sp>
      <p:pic>
        <p:nvPicPr>
          <p:cNvPr id="17" name="Picture 16">
            <a:extLst>
              <a:ext uri="{FF2B5EF4-FFF2-40B4-BE49-F238E27FC236}">
                <a16:creationId xmlns:a16="http://schemas.microsoft.com/office/drawing/2014/main" id="{B3C46F2F-56B6-7009-DFFA-B7444353D480}"/>
              </a:ext>
            </a:extLst>
          </p:cNvPr>
          <p:cNvPicPr>
            <a:picLocks noChangeAspect="1"/>
          </p:cNvPicPr>
          <p:nvPr/>
        </p:nvPicPr>
        <p:blipFill>
          <a:blip r:embed="rId5"/>
          <a:stretch>
            <a:fillRect/>
          </a:stretch>
        </p:blipFill>
        <p:spPr>
          <a:xfrm>
            <a:off x="3352184" y="3738248"/>
            <a:ext cx="1463899" cy="624524"/>
          </a:xfrm>
          <a:prstGeom prst="rect">
            <a:avLst/>
          </a:prstGeom>
        </p:spPr>
      </p:pic>
      <p:graphicFrame>
        <p:nvGraphicFramePr>
          <p:cNvPr id="20" name="Content Placeholder 3">
            <a:extLst>
              <a:ext uri="{FF2B5EF4-FFF2-40B4-BE49-F238E27FC236}">
                <a16:creationId xmlns:a16="http://schemas.microsoft.com/office/drawing/2014/main" id="{B6526D96-47F4-3438-2449-BB4BD552CFC9}"/>
              </a:ext>
            </a:extLst>
          </p:cNvPr>
          <p:cNvGraphicFramePr>
            <a:graphicFrameLocks noGrp="1"/>
          </p:cNvGraphicFramePr>
          <p:nvPr>
            <p:ph idx="1"/>
            <p:extLst>
              <p:ext uri="{D42A27DB-BD31-4B8C-83A1-F6EECF244321}">
                <p14:modId xmlns:p14="http://schemas.microsoft.com/office/powerpoint/2010/main" val="1807809632"/>
              </p:ext>
            </p:extLst>
          </p:nvPr>
        </p:nvGraphicFramePr>
        <p:xfrm>
          <a:off x="630653" y="1280479"/>
          <a:ext cx="10515600" cy="1651000"/>
        </p:xfrm>
        <a:graphic>
          <a:graphicData uri="http://schemas.openxmlformats.org/drawingml/2006/table">
            <a:tbl>
              <a:tblPr firstRow="1" bandRow="1">
                <a:tableStyleId>{5940675A-B579-460E-94D1-54222C63F5DA}</a:tableStyleId>
              </a:tblPr>
              <a:tblGrid>
                <a:gridCol w="1243263">
                  <a:extLst>
                    <a:ext uri="{9D8B030D-6E8A-4147-A177-3AD203B41FA5}">
                      <a16:colId xmlns:a16="http://schemas.microsoft.com/office/drawing/2014/main" val="717347927"/>
                    </a:ext>
                  </a:extLst>
                </a:gridCol>
                <a:gridCol w="4319336">
                  <a:extLst>
                    <a:ext uri="{9D8B030D-6E8A-4147-A177-3AD203B41FA5}">
                      <a16:colId xmlns:a16="http://schemas.microsoft.com/office/drawing/2014/main" val="819662083"/>
                    </a:ext>
                  </a:extLst>
                </a:gridCol>
                <a:gridCol w="4953001">
                  <a:extLst>
                    <a:ext uri="{9D8B030D-6E8A-4147-A177-3AD203B41FA5}">
                      <a16:colId xmlns:a16="http://schemas.microsoft.com/office/drawing/2014/main" val="3066672829"/>
                    </a:ext>
                  </a:extLst>
                </a:gridCol>
              </a:tblGrid>
              <a:tr h="370840">
                <a:tc>
                  <a:txBody>
                    <a:bodyPr/>
                    <a:lstStyle/>
                    <a:p>
                      <a:r>
                        <a:rPr lang="en-US" b="1" dirty="0"/>
                        <a:t>Tool</a:t>
                      </a:r>
                    </a:p>
                  </a:txBody>
                  <a:tcPr/>
                </a:tc>
                <a:tc>
                  <a:txBody>
                    <a:bodyPr/>
                    <a:lstStyle/>
                    <a:p>
                      <a:r>
                        <a:rPr lang="en-US" b="1" dirty="0"/>
                        <a:t>Health Record-Based Modeling</a:t>
                      </a:r>
                    </a:p>
                  </a:txBody>
                  <a:tcPr/>
                </a:tc>
                <a:tc>
                  <a:txBody>
                    <a:bodyPr/>
                    <a:lstStyle/>
                    <a:p>
                      <a:r>
                        <a:rPr lang="en-US" b="1" dirty="0"/>
                        <a:t>Transcutaneous CO2 </a:t>
                      </a:r>
                    </a:p>
                  </a:txBody>
                  <a:tcPr/>
                </a:tc>
                <a:extLst>
                  <a:ext uri="{0D108BD9-81ED-4DB2-BD59-A6C34878D82A}">
                    <a16:rowId xmlns:a16="http://schemas.microsoft.com/office/drawing/2014/main" val="2679548193"/>
                  </a:ext>
                </a:extLst>
              </a:tr>
              <a:tr h="370840">
                <a:tc>
                  <a:txBody>
                    <a:bodyPr/>
                    <a:lstStyle/>
                    <a:p>
                      <a:r>
                        <a:rPr lang="en-US" dirty="0"/>
                        <a:t>Purpose</a:t>
                      </a:r>
                    </a:p>
                  </a:txBody>
                  <a:tcPr/>
                </a:tc>
                <a:tc>
                  <a:txBody>
                    <a:bodyPr/>
                    <a:lstStyle/>
                    <a:p>
                      <a:r>
                        <a:rPr lang="en-US" dirty="0"/>
                        <a:t>Refine Estimation of Pre-test Odds of Hypercapnia</a:t>
                      </a:r>
                    </a:p>
                  </a:txBody>
                  <a:tcPr/>
                </a:tc>
                <a:tc>
                  <a:txBody>
                    <a:bodyPr/>
                    <a:lstStyle/>
                    <a:p>
                      <a:r>
                        <a:rPr lang="en-US" dirty="0"/>
                        <a:t>Allow non-invasive CO2 assessment (patients unlikely to consent for research ABGs)</a:t>
                      </a:r>
                    </a:p>
                  </a:txBody>
                  <a:tcPr/>
                </a:tc>
                <a:extLst>
                  <a:ext uri="{0D108BD9-81ED-4DB2-BD59-A6C34878D82A}">
                    <a16:rowId xmlns:a16="http://schemas.microsoft.com/office/drawing/2014/main" val="82388742"/>
                  </a:ext>
                </a:extLst>
              </a:tr>
              <a:tr h="370840">
                <a:tc>
                  <a:txBody>
                    <a:bodyPr/>
                    <a:lstStyle/>
                    <a:p>
                      <a:r>
                        <a:rPr lang="en-US" dirty="0"/>
                        <a:t>Limitation</a:t>
                      </a:r>
                    </a:p>
                  </a:txBody>
                  <a:tcPr/>
                </a:tc>
                <a:tc>
                  <a:txBody>
                    <a:bodyPr/>
                    <a:lstStyle/>
                    <a:p>
                      <a:r>
                        <a:rPr lang="en-US" dirty="0"/>
                        <a:t>Approach only externally validated in outpatient OHS assessment</a:t>
                      </a:r>
                    </a:p>
                  </a:txBody>
                  <a:tcPr/>
                </a:tc>
                <a:tc>
                  <a:txBody>
                    <a:bodyPr/>
                    <a:lstStyle/>
                    <a:p>
                      <a:r>
                        <a:rPr lang="en-US" dirty="0"/>
                        <a:t>Prior 95% agreement +/- 6 mmHg insufficient for unstratified clinical use</a:t>
                      </a:r>
                    </a:p>
                  </a:txBody>
                  <a:tcPr/>
                </a:tc>
                <a:extLst>
                  <a:ext uri="{0D108BD9-81ED-4DB2-BD59-A6C34878D82A}">
                    <a16:rowId xmlns:a16="http://schemas.microsoft.com/office/drawing/2014/main" val="929112090"/>
                  </a:ext>
                </a:extLst>
              </a:tr>
            </a:tbl>
          </a:graphicData>
        </a:graphic>
      </p:graphicFrame>
    </p:spTree>
    <p:extLst>
      <p:ext uri="{BB962C8B-B14F-4D97-AF65-F5344CB8AC3E}">
        <p14:creationId xmlns:p14="http://schemas.microsoft.com/office/powerpoint/2010/main" val="4206005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FE563-65A6-1716-0A70-BEA8DBF2F7C7}"/>
              </a:ext>
            </a:extLst>
          </p:cNvPr>
          <p:cNvSpPr>
            <a:spLocks noGrp="1"/>
          </p:cNvSpPr>
          <p:nvPr>
            <p:ph type="title"/>
          </p:nvPr>
        </p:nvSpPr>
        <p:spPr/>
        <p:txBody>
          <a:bodyPr/>
          <a:lstStyle/>
          <a:p>
            <a:r>
              <a:rPr lang="en-US" dirty="0"/>
              <a:t>Aim 2: To estimate the prevalence of unrecognized hypercapnia in inpatients</a:t>
            </a:r>
          </a:p>
        </p:txBody>
      </p:sp>
      <p:sp>
        <p:nvSpPr>
          <p:cNvPr id="4" name="Content Placeholder 4">
            <a:extLst>
              <a:ext uri="{FF2B5EF4-FFF2-40B4-BE49-F238E27FC236}">
                <a16:creationId xmlns:a16="http://schemas.microsoft.com/office/drawing/2014/main" id="{4E8802E0-1320-205B-8EC1-4B10F8E26C4F}"/>
              </a:ext>
            </a:extLst>
          </p:cNvPr>
          <p:cNvSpPr>
            <a:spLocks noGrp="1"/>
          </p:cNvSpPr>
          <p:nvPr>
            <p:ph idx="1"/>
          </p:nvPr>
        </p:nvSpPr>
        <p:spPr>
          <a:xfrm>
            <a:off x="5186432" y="1797471"/>
            <a:ext cx="6117921" cy="4960321"/>
          </a:xfrm>
        </p:spPr>
        <p:txBody>
          <a:bodyPr>
            <a:normAutofit fontScale="92500" lnSpcReduction="20000"/>
          </a:bodyPr>
          <a:lstStyle/>
          <a:p>
            <a:r>
              <a:rPr lang="en-US" dirty="0"/>
              <a:t>Methods:</a:t>
            </a:r>
          </a:p>
          <a:p>
            <a:pPr lvl="1"/>
            <a:r>
              <a:rPr lang="en-US" dirty="0"/>
              <a:t>Deferred consent (CO2 Narcosis) </a:t>
            </a:r>
          </a:p>
          <a:p>
            <a:pPr lvl="1"/>
            <a:r>
              <a:rPr lang="en-US" dirty="0"/>
              <a:t>Verifying Positive Predictive Value (precision) in high-risk patients is more efficient than stratified sampling of the whole population.</a:t>
            </a:r>
          </a:p>
          <a:p>
            <a:pPr lvl="2"/>
            <a:r>
              <a:rPr lang="en-US" dirty="0"/>
              <a:t>Aim = demonstrate possible benefit in highest risk, </a:t>
            </a:r>
            <a:r>
              <a:rPr lang="en-US" dirty="0" err="1"/>
              <a:t>rathern</a:t>
            </a:r>
            <a:r>
              <a:rPr lang="en-US" dirty="0"/>
              <a:t> than delineate scope of the probably (initially)</a:t>
            </a:r>
          </a:p>
          <a:p>
            <a:pPr lvl="1"/>
            <a:r>
              <a:rPr lang="en-US" dirty="0"/>
              <a:t>Sample Size Calculation: </a:t>
            </a:r>
          </a:p>
          <a:p>
            <a:pPr lvl="2"/>
            <a:r>
              <a:rPr lang="en-US" dirty="0"/>
              <a:t>25% ‘prevalence’ (</a:t>
            </a:r>
            <a:r>
              <a:rPr lang="en-US" dirty="0" err="1"/>
              <a:t>Nowbar</a:t>
            </a:r>
            <a:r>
              <a:rPr lang="en-US" dirty="0"/>
              <a:t>); model AUC; Se/</a:t>
            </a:r>
            <a:r>
              <a:rPr lang="en-US" dirty="0" err="1"/>
              <a:t>Sp</a:t>
            </a:r>
            <a:r>
              <a:rPr lang="en-US" dirty="0"/>
              <a:t> TcCO2 for true reference standard 85%/85%</a:t>
            </a:r>
          </a:p>
          <a:p>
            <a:r>
              <a:rPr lang="en-US" dirty="0"/>
              <a:t>How will this fail?</a:t>
            </a:r>
          </a:p>
          <a:p>
            <a:pPr lvl="1"/>
            <a:r>
              <a:rPr lang="en-US" dirty="0"/>
              <a:t>Aim 1 results will influence needed sample size</a:t>
            </a:r>
          </a:p>
          <a:p>
            <a:pPr lvl="1"/>
            <a:r>
              <a:rPr lang="en-US" dirty="0"/>
              <a:t>Can I access EHR data fast enough?</a:t>
            </a:r>
          </a:p>
          <a:p>
            <a:pPr lvl="1"/>
            <a:r>
              <a:rPr lang="en-US" dirty="0"/>
              <a:t>Hawthorne effect? Due to hypoxemia (elevation), do they get identified earlier? </a:t>
            </a:r>
          </a:p>
          <a:p>
            <a:pPr marL="914400" lvl="2" indent="0">
              <a:buNone/>
            </a:pPr>
            <a:endParaRPr lang="en-US" dirty="0"/>
          </a:p>
        </p:txBody>
      </p:sp>
      <p:pic>
        <p:nvPicPr>
          <p:cNvPr id="5" name="Content Placeholder 5" descr="Iceberg outline">
            <a:extLst>
              <a:ext uri="{FF2B5EF4-FFF2-40B4-BE49-F238E27FC236}">
                <a16:creationId xmlns:a16="http://schemas.microsoft.com/office/drawing/2014/main" id="{A7EDFB6D-0D22-8A50-0431-5CAF103516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7006" y="4971233"/>
            <a:ext cx="1781943" cy="1781943"/>
          </a:xfrm>
          <a:prstGeom prst="rect">
            <a:avLst/>
          </a:prstGeom>
        </p:spPr>
      </p:pic>
      <p:pic>
        <p:nvPicPr>
          <p:cNvPr id="3" name="Content Placeholder 6" descr="A diagram of medical information&#10;&#10;Description automatically generated with medium confidence">
            <a:extLst>
              <a:ext uri="{FF2B5EF4-FFF2-40B4-BE49-F238E27FC236}">
                <a16:creationId xmlns:a16="http://schemas.microsoft.com/office/drawing/2014/main" id="{E094276E-5D67-4841-E445-9F6A67F92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5392" y="1903630"/>
            <a:ext cx="4105275" cy="3076575"/>
          </a:xfrm>
          <a:prstGeom prst="rect">
            <a:avLst/>
          </a:prstGeom>
        </p:spPr>
      </p:pic>
    </p:spTree>
    <p:extLst>
      <p:ext uri="{BB962C8B-B14F-4D97-AF65-F5344CB8AC3E}">
        <p14:creationId xmlns:p14="http://schemas.microsoft.com/office/powerpoint/2010/main" val="250442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7139</TotalTime>
  <Words>1713</Words>
  <Application>Microsoft Macintosh PowerPoint</Application>
  <PresentationFormat>Widescreen</PresentationFormat>
  <Paragraphs>225</Paragraphs>
  <Slides>13</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Calibri</vt:lpstr>
      <vt:lpstr>Calibri Light</vt:lpstr>
      <vt:lpstr>Cambria</vt:lpstr>
      <vt:lpstr>Google Sans</vt:lpstr>
      <vt:lpstr>Guardian TextSans Web</vt:lpstr>
      <vt:lpstr>Helvetica Neue</vt:lpstr>
      <vt:lpstr>source-serif-pro</vt:lpstr>
      <vt:lpstr>Times New Roman</vt:lpstr>
      <vt:lpstr>Wingdings</vt:lpstr>
      <vt:lpstr>Office Theme</vt:lpstr>
      <vt:lpstr>Improved Recognition of Inpatient Hypercapnic Respiratory Failure </vt:lpstr>
      <vt:lpstr>Hypercapnic Respiratory Failure</vt:lpstr>
      <vt:lpstr>Hypercapnia is common, is probably becoming more common, and is treatable.</vt:lpstr>
      <vt:lpstr>By the time patients are caught: ↑morbidity</vt:lpstr>
      <vt:lpstr>Prior work:</vt:lpstr>
      <vt:lpstr>PowerPoint Presentation</vt:lpstr>
      <vt:lpstr>Aim 1: Optimize (and externally validate) local performance of statistical model </vt:lpstr>
      <vt:lpstr>Prior work:</vt:lpstr>
      <vt:lpstr>Aim 2: To estimate the prevalence of unrecognized hypercapnia in inpatients</vt:lpstr>
      <vt:lpstr>Aim 3: Estimate the potential impact of early &amp; reliable identification</vt:lpstr>
      <vt:lpstr>Aim 3: To estimate the potential impact of early &amp; reliable identification</vt:lpstr>
      <vt:lpstr>PowerPoint Presentation</vt:lpstr>
      <vt:lpstr>Research Team:  Wayne Richards1,2 MS Joseph Finkelstein2 MD PhD MA Jeanette Brown1 MD PhD Ramkiran Gouripeddi2 MBBS MS Krishna M Sundar1 MD  Divisions of 1Internal Medicine and 2Biomedical Informatics  Thanks for advice from: Robert Paine, MD; Barb Jones MD MSCI; Ken Kawamoto MD PhD MHS; MDCRC6450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CTSI Translational Research Trainee Symposium</dc:title>
  <dc:creator>BRIAN LOCKE</dc:creator>
  <cp:lastModifiedBy>Brian Locke</cp:lastModifiedBy>
  <cp:revision>16</cp:revision>
  <dcterms:created xsi:type="dcterms:W3CDTF">2023-10-25T15:39:49Z</dcterms:created>
  <dcterms:modified xsi:type="dcterms:W3CDTF">2023-11-01T19:46:41Z</dcterms:modified>
</cp:coreProperties>
</file>